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402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6.xml" ContentType="application/vnd.openxmlformats-officedocument.theme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2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38.xml" ContentType="application/vnd.openxmlformats-officedocument.them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9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36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7.xml" ContentType="application/vnd.openxmlformats-officedocument.them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Default Extension="wmf" ContentType="image/x-wmf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4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47" r:id="rId4"/>
    <p:sldMasterId id="2147483783" r:id="rId5"/>
    <p:sldMasterId id="2147483855" r:id="rId6"/>
    <p:sldMasterId id="2147483868" r:id="rId7"/>
    <p:sldMasterId id="2147483881" r:id="rId8"/>
    <p:sldMasterId id="2147483894" r:id="rId9"/>
    <p:sldMasterId id="2147483998" r:id="rId10"/>
    <p:sldMasterId id="2147484220" r:id="rId11"/>
    <p:sldMasterId id="2147484233" r:id="rId12"/>
    <p:sldMasterId id="2147484321" r:id="rId13"/>
    <p:sldMasterId id="2147484334" r:id="rId14"/>
    <p:sldMasterId id="2147484425" r:id="rId15"/>
    <p:sldMasterId id="2147484437" r:id="rId16"/>
    <p:sldMasterId id="2147484461" r:id="rId17"/>
    <p:sldMasterId id="2147484473" r:id="rId18"/>
    <p:sldMasterId id="2147484524" r:id="rId19"/>
    <p:sldMasterId id="2147484548" r:id="rId20"/>
    <p:sldMasterId id="2147484561" r:id="rId21"/>
    <p:sldMasterId id="2147484599" r:id="rId22"/>
    <p:sldMasterId id="2147484612" r:id="rId23"/>
    <p:sldMasterId id="2147484625" r:id="rId24"/>
    <p:sldMasterId id="2147484638" r:id="rId25"/>
    <p:sldMasterId id="2147484677" r:id="rId26"/>
    <p:sldMasterId id="2147484727" r:id="rId27"/>
    <p:sldMasterId id="2147484764" r:id="rId28"/>
    <p:sldMasterId id="2147484777" r:id="rId29"/>
    <p:sldMasterId id="2147484790" r:id="rId30"/>
    <p:sldMasterId id="2147484803" r:id="rId31"/>
    <p:sldMasterId id="2147484881" r:id="rId32"/>
    <p:sldMasterId id="2147484894" r:id="rId33"/>
    <p:sldMasterId id="2147484906" r:id="rId34"/>
    <p:sldMasterId id="2147484918" r:id="rId35"/>
    <p:sldMasterId id="2147484942" r:id="rId36"/>
    <p:sldMasterId id="2147484954" r:id="rId37"/>
    <p:sldMasterId id="2147484966" r:id="rId38"/>
  </p:sldMasterIdLst>
  <p:notesMasterIdLst>
    <p:notesMasterId r:id="rId137"/>
  </p:notesMasterIdLst>
  <p:sldIdLst>
    <p:sldId id="485" r:id="rId39"/>
    <p:sldId id="428" r:id="rId40"/>
    <p:sldId id="274" r:id="rId41"/>
    <p:sldId id="360" r:id="rId42"/>
    <p:sldId id="467" r:id="rId43"/>
    <p:sldId id="468" r:id="rId44"/>
    <p:sldId id="436" r:id="rId45"/>
    <p:sldId id="437" r:id="rId46"/>
    <p:sldId id="439" r:id="rId47"/>
    <p:sldId id="438" r:id="rId48"/>
    <p:sldId id="433" r:id="rId49"/>
    <p:sldId id="441" r:id="rId50"/>
    <p:sldId id="434" r:id="rId51"/>
    <p:sldId id="443" r:id="rId52"/>
    <p:sldId id="469" r:id="rId53"/>
    <p:sldId id="375" r:id="rId54"/>
    <p:sldId id="381" r:id="rId55"/>
    <p:sldId id="380" r:id="rId56"/>
    <p:sldId id="378" r:id="rId57"/>
    <p:sldId id="379" r:id="rId58"/>
    <p:sldId id="388" r:id="rId59"/>
    <p:sldId id="386" r:id="rId60"/>
    <p:sldId id="389" r:id="rId61"/>
    <p:sldId id="390" r:id="rId62"/>
    <p:sldId id="391" r:id="rId63"/>
    <p:sldId id="394" r:id="rId64"/>
    <p:sldId id="398" r:id="rId65"/>
    <p:sldId id="396" r:id="rId66"/>
    <p:sldId id="399" r:id="rId67"/>
    <p:sldId id="395" r:id="rId68"/>
    <p:sldId id="382" r:id="rId69"/>
    <p:sldId id="383" r:id="rId70"/>
    <p:sldId id="384" r:id="rId71"/>
    <p:sldId id="385" r:id="rId72"/>
    <p:sldId id="481" r:id="rId73"/>
    <p:sldId id="447" r:id="rId74"/>
    <p:sldId id="450" r:id="rId75"/>
    <p:sldId id="451" r:id="rId76"/>
    <p:sldId id="452" r:id="rId77"/>
    <p:sldId id="453" r:id="rId78"/>
    <p:sldId id="460" r:id="rId79"/>
    <p:sldId id="410" r:id="rId80"/>
    <p:sldId id="411" r:id="rId81"/>
    <p:sldId id="412" r:id="rId82"/>
    <p:sldId id="414" r:id="rId83"/>
    <p:sldId id="413" r:id="rId84"/>
    <p:sldId id="415" r:id="rId85"/>
    <p:sldId id="416" r:id="rId86"/>
    <p:sldId id="417" r:id="rId87"/>
    <p:sldId id="418" r:id="rId88"/>
    <p:sldId id="419" r:id="rId89"/>
    <p:sldId id="271" r:id="rId90"/>
    <p:sldId id="339" r:id="rId91"/>
    <p:sldId id="269" r:id="rId92"/>
    <p:sldId id="270" r:id="rId93"/>
    <p:sldId id="268" r:id="rId94"/>
    <p:sldId id="459" r:id="rId95"/>
    <p:sldId id="400" r:id="rId96"/>
    <p:sldId id="406" r:id="rId97"/>
    <p:sldId id="402" r:id="rId98"/>
    <p:sldId id="403" r:id="rId99"/>
    <p:sldId id="401" r:id="rId100"/>
    <p:sldId id="404" r:id="rId101"/>
    <p:sldId id="405" r:id="rId102"/>
    <p:sldId id="258" r:id="rId103"/>
    <p:sldId id="265" r:id="rId104"/>
    <p:sldId id="472" r:id="rId105"/>
    <p:sldId id="287" r:id="rId106"/>
    <p:sldId id="289" r:id="rId107"/>
    <p:sldId id="290" r:id="rId108"/>
    <p:sldId id="291" r:id="rId109"/>
    <p:sldId id="292" r:id="rId110"/>
    <p:sldId id="473" r:id="rId111"/>
    <p:sldId id="474" r:id="rId112"/>
    <p:sldId id="475" r:id="rId113"/>
    <p:sldId id="476" r:id="rId114"/>
    <p:sldId id="477" r:id="rId115"/>
    <p:sldId id="346" r:id="rId116"/>
    <p:sldId id="318" r:id="rId117"/>
    <p:sldId id="484" r:id="rId118"/>
    <p:sldId id="483" r:id="rId119"/>
    <p:sldId id="300" r:id="rId120"/>
    <p:sldId id="369" r:id="rId121"/>
    <p:sldId id="281" r:id="rId122"/>
    <p:sldId id="359" r:id="rId123"/>
    <p:sldId id="353" r:id="rId124"/>
    <p:sldId id="319" r:id="rId125"/>
    <p:sldId id="326" r:id="rId126"/>
    <p:sldId id="327" r:id="rId127"/>
    <p:sldId id="478" r:id="rId128"/>
    <p:sldId id="482" r:id="rId129"/>
    <p:sldId id="462" r:id="rId130"/>
    <p:sldId id="464" r:id="rId131"/>
    <p:sldId id="444" r:id="rId132"/>
    <p:sldId id="461" r:id="rId133"/>
    <p:sldId id="341" r:id="rId134"/>
    <p:sldId id="340" r:id="rId135"/>
    <p:sldId id="370" r:id="rId1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8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12" autoAdjust="0"/>
  </p:normalViewPr>
  <p:slideViewPr>
    <p:cSldViewPr>
      <p:cViewPr>
        <p:scale>
          <a:sx n="100" d="100"/>
          <a:sy n="100" d="100"/>
        </p:scale>
        <p:origin x="-7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33" Type="http://schemas.openxmlformats.org/officeDocument/2006/relationships/slide" Target="slides/slide95.xml"/><Relationship Id="rId138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123" Type="http://schemas.openxmlformats.org/officeDocument/2006/relationships/slide" Target="slides/slide85.xml"/><Relationship Id="rId128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113" Type="http://schemas.openxmlformats.org/officeDocument/2006/relationships/slide" Target="slides/slide75.xml"/><Relationship Id="rId118" Type="http://schemas.openxmlformats.org/officeDocument/2006/relationships/slide" Target="slides/slide80.xml"/><Relationship Id="rId134" Type="http://schemas.openxmlformats.org/officeDocument/2006/relationships/slide" Target="slides/slide96.xml"/><Relationship Id="rId13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121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116" Type="http://schemas.openxmlformats.org/officeDocument/2006/relationships/slide" Target="slides/slide78.xml"/><Relationship Id="rId124" Type="http://schemas.openxmlformats.org/officeDocument/2006/relationships/slide" Target="slides/slide86.xml"/><Relationship Id="rId129" Type="http://schemas.openxmlformats.org/officeDocument/2006/relationships/slide" Target="slides/slide91.xml"/><Relationship Id="rId13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11" Type="http://schemas.openxmlformats.org/officeDocument/2006/relationships/slide" Target="slides/slide73.xml"/><Relationship Id="rId132" Type="http://schemas.openxmlformats.org/officeDocument/2006/relationships/slide" Target="slides/slide94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6" Type="http://schemas.openxmlformats.org/officeDocument/2006/relationships/slide" Target="slides/slide68.xml"/><Relationship Id="rId114" Type="http://schemas.openxmlformats.org/officeDocument/2006/relationships/slide" Target="slides/slide76.xml"/><Relationship Id="rId119" Type="http://schemas.openxmlformats.org/officeDocument/2006/relationships/slide" Target="slides/slide81.xml"/><Relationship Id="rId127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122" Type="http://schemas.openxmlformats.org/officeDocument/2006/relationships/slide" Target="slides/slide84.xml"/><Relationship Id="rId130" Type="http://schemas.openxmlformats.org/officeDocument/2006/relationships/slide" Target="slides/slide92.xml"/><Relationship Id="rId135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120" Type="http://schemas.openxmlformats.org/officeDocument/2006/relationships/slide" Target="slides/slide82.xml"/><Relationship Id="rId125" Type="http://schemas.openxmlformats.org/officeDocument/2006/relationships/slide" Target="slides/slide87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slide" Target="slides/slide77.xml"/><Relationship Id="rId131" Type="http://schemas.openxmlformats.org/officeDocument/2006/relationships/slide" Target="slides/slide93.xml"/><Relationship Id="rId136" Type="http://schemas.openxmlformats.org/officeDocument/2006/relationships/slide" Target="slides/slide98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8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126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1117E-E236-0B41-B141-5A8195286948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C6E7E-5352-034E-85CB-4A47C256A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37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latin typeface="Calibri" charset="0"/>
            </a:endParaRPr>
          </a:p>
        </p:txBody>
      </p:sp>
      <p:sp>
        <p:nvSpPr>
          <p:cNvPr id="1566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EAF9D98-05CC-AB43-A6C6-A35C3F820CE1}" type="slidenum">
              <a:rPr lang="it-IT" sz="1200" smtClean="0">
                <a:solidFill>
                  <a:prstClr val="black"/>
                </a:solidFill>
                <a:latin typeface="Verdana" charset="0"/>
                <a:sym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it-IT" sz="1200" smtClean="0">
              <a:solidFill>
                <a:prstClr val="black"/>
              </a:solidFill>
              <a:latin typeface="Verdana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Verdana" charset="0"/>
            </a:endParaRPr>
          </a:p>
        </p:txBody>
      </p:sp>
      <p:sp>
        <p:nvSpPr>
          <p:cNvPr id="1392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F2AB9A5-B789-9740-9D43-B1648DE15D91}" type="slidenum">
              <a:rPr lang="it-IT">
                <a:latin typeface="Verdana" charset="0"/>
              </a:rPr>
              <a:pPr eaLnBrk="1" hangingPunct="1"/>
              <a:t>41</a:t>
            </a:fld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Verdana" charset="0"/>
              </a:rPr>
              <a:t>Although this study did not look at falls (the numbers were too low at baseline), it does allow a look at an exercise intervention on a skilled nursing home population to look at the intermediate outcomes of strength, gait velocity, stair climbing, muscle strength, and spontaneous physical activity.  </a:t>
            </a: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Progressive  high intensity hip and knee extensors resistance training</a:t>
            </a: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Mean study age 87 years, 100 patients</a:t>
            </a: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Shown here is muscle strength.  Other outcomes included gait velocity, stair climbing and spontaneous Pe.</a:t>
            </a:r>
          </a:p>
        </p:txBody>
      </p:sp>
      <p:sp>
        <p:nvSpPr>
          <p:cNvPr id="146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4465AA-6F21-49AD-8230-912321CDFC85}" type="slidenum">
              <a:rPr lang="it-IT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FONTI DI AC. FOLICO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latin typeface="Calibri" charset="0"/>
            </a:endParaRPr>
          </a:p>
        </p:txBody>
      </p:sp>
      <p:sp>
        <p:nvSpPr>
          <p:cNvPr id="16077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F34AC0C-E101-BE42-A10D-86A4CBE0552A}" type="slidenum">
              <a:rPr lang="it-IT" sz="1200" smtClean="0">
                <a:solidFill>
                  <a:prstClr val="black"/>
                </a:solidFill>
                <a:latin typeface="Verdana" charset="0"/>
                <a:sym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it-IT" sz="1200" smtClean="0">
              <a:solidFill>
                <a:prstClr val="black"/>
              </a:solidFill>
              <a:latin typeface="Verdana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37931725" indent="-37474525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6439FD3-E236-F143-8A05-81A7A2AC6E4D}" type="slidenum">
              <a:rPr lang="it-IT" sz="1200" smtClean="0">
                <a:cs typeface="ＭＳ Ｐゴシック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it-IT" sz="1200" smtClean="0">
              <a:cs typeface="ＭＳ Ｐゴシック" charset="0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37931725" indent="-37474525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8926A64-4AFF-474E-A539-6805B616A683}" type="slidenum">
              <a:rPr kumimoji="1" lang="it-IT" sz="1200" smtClean="0">
                <a:latin typeface="Arial Narrow" charset="0"/>
                <a:cs typeface="ＭＳ Ｐゴシック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kumimoji="1" lang="it-IT" sz="1200" smtClean="0">
              <a:latin typeface="Arial Narrow" charset="0"/>
              <a:cs typeface="ＭＳ Ｐゴシック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www.wapspandora.com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C6E7E-5352-034E-85CB-4A47C256A071}" type="slidenum">
              <a:rPr lang="it-IT" smtClean="0"/>
              <a:pPr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9593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latin typeface="Calibri" charset="0"/>
            </a:endParaRPr>
          </a:p>
        </p:txBody>
      </p:sp>
      <p:sp>
        <p:nvSpPr>
          <p:cNvPr id="15872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A2A5D71-8FA9-E948-A73E-E4D1FDFEEE61}" type="slidenum">
              <a:rPr lang="it-IT" sz="1200" smtClean="0">
                <a:solidFill>
                  <a:prstClr val="black"/>
                </a:solidFill>
                <a:latin typeface="Verdana" charset="0"/>
                <a:sym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it-IT" sz="1200" smtClean="0">
              <a:solidFill>
                <a:prstClr val="black"/>
              </a:solidFill>
              <a:latin typeface="Verdana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latin typeface="Calibri" charset="0"/>
            </a:endParaRPr>
          </a:p>
        </p:txBody>
      </p:sp>
      <p:sp>
        <p:nvSpPr>
          <p:cNvPr id="16077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F34AC0C-E101-BE42-A10D-86A4CBE0552A}" type="slidenum">
              <a:rPr lang="it-IT" sz="1200" smtClean="0">
                <a:solidFill>
                  <a:prstClr val="black"/>
                </a:solidFill>
                <a:latin typeface="Verdana" charset="0"/>
                <a:sym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it-IT" sz="1200" smtClean="0">
              <a:solidFill>
                <a:prstClr val="black"/>
              </a:solidFill>
              <a:latin typeface="Verdana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latin typeface="Calibri" charset="0"/>
            </a:endParaRPr>
          </a:p>
        </p:txBody>
      </p:sp>
      <p:sp>
        <p:nvSpPr>
          <p:cNvPr id="16077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F34AC0C-E101-BE42-A10D-86A4CBE0552A}" type="slidenum">
              <a:rPr lang="it-IT" sz="1200" smtClean="0">
                <a:solidFill>
                  <a:prstClr val="black"/>
                </a:solidFill>
                <a:latin typeface="Verdana" charset="0"/>
                <a:sym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 sz="1200" smtClean="0">
              <a:solidFill>
                <a:prstClr val="black"/>
              </a:solidFill>
              <a:latin typeface="Verdana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>
                <a:latin typeface="Verdana" charset="0"/>
              </a:rPr>
              <a:t>Quelli in rosso sono segnalati in tutte le linee guida (National Guideline Clearinghouse) </a:t>
            </a:r>
          </a:p>
        </p:txBody>
      </p:sp>
      <p:sp>
        <p:nvSpPr>
          <p:cNvPr id="1116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3AE77614-42E1-C945-A328-F27772ACD92E}" type="slidenum">
              <a:rPr lang="it-IT">
                <a:latin typeface="Verdana" charset="0"/>
              </a:rPr>
              <a:pPr eaLnBrk="1" hangingPunct="1"/>
              <a:t>36</a:t>
            </a:fld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latin typeface="Verdana" charset="0"/>
            </a:endParaRPr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BEECD3F8-7E28-FF49-9A40-9FE450BD5083}" type="slidenum">
              <a:rPr lang="it-IT">
                <a:latin typeface="Verdana" charset="0"/>
              </a:rPr>
              <a:pPr eaLnBrk="1" hangingPunct="1"/>
              <a:t>37</a:t>
            </a:fld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latin typeface="Verdana" charset="0"/>
            </a:endParaRPr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04EF1E1B-13EF-9247-B18A-DD29EFFD1A65}" type="slidenum">
              <a:rPr lang="it-IT">
                <a:latin typeface="Verdana" charset="0"/>
              </a:rPr>
              <a:pPr eaLnBrk="1" hangingPunct="1"/>
              <a:t>38</a:t>
            </a:fld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latin typeface="Verdana" charset="0"/>
            </a:endParaRPr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E332A0F-8CA7-EE49-A9D2-7E11994FAE8D}" type="slidenum">
              <a:rPr lang="it-IT">
                <a:latin typeface="Verdana" charset="0"/>
              </a:rPr>
              <a:pPr eaLnBrk="1" hangingPunct="1"/>
              <a:t>39</a:t>
            </a:fld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latin typeface="Verdana" charset="0"/>
            </a:endParaRPr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07CE4853-2CD4-C443-8C5F-9535640181B4}" type="slidenum">
              <a:rPr lang="it-IT">
                <a:latin typeface="Verdana" charset="0"/>
              </a:rPr>
              <a:pPr eaLnBrk="1" hangingPunct="1"/>
              <a:t>40</a:t>
            </a:fld>
            <a:endParaRPr lang="it-IT">
              <a:latin typeface="Verdan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1D074-0B82-487B-8187-E20DD534761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872407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06165-E39E-45D7-9466-1D9AFD7CCF0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2415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D51F-0D1F-4D3C-8096-AE519EDEE9F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2170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45949-715E-4C1E-8BD4-6715CCBF57F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789066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8E174-A8D4-4F37-805D-66890B377D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15019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1B6FA-9FBE-465A-8836-86D904AF1D3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041503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76A11-D2FE-4A00-B02D-E1EB575D895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12719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E2C58-3697-428F-8422-F135A889555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3718598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84B03-104B-0543-B39E-E6D80FECEE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9711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35FED-AE5B-4764-A807-298F4AF77E7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90790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D7B5E-8C86-164A-933E-485E6CE057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37840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C253F-843A-364A-BDEF-E32E158F06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32169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4BCA-61A1-284A-B7AB-3AFEFDD804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417598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C595D-65C0-604F-869D-422C6D546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65854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FA117-06BE-C045-BFF9-D293E4BF6C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985683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BD371-8697-D144-9B21-96F80CE936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1608616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FB382-0828-F54A-8A35-8212ACC58E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117656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7E1B-8DE4-2A4C-BA22-25670610ED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06195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AE274-5FAC-194B-BF07-777876C878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1345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C1A0-3550-124E-B0FA-A468480989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91095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5E332-1AC2-4712-8120-49A657C945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973334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42D87-8CF3-8C47-BB86-4AB2E0A3BA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65454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744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86748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8545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17271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2402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3913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3979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3863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779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DB166-2506-47A1-93DB-6AC8E9981DB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22140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8840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8462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A5DE5-80E0-42A8-BEEE-AAE528CC6AF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8404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E8620-DFFF-4B5B-9A1C-78DC98F9DF2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6065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C9440-21F0-4C82-A194-0248360AB04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1898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8C2B8-8513-4410-99A5-0D79D4F473A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1370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69B6F-AF25-4122-8510-4C8A13A3389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45926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9BAC8-5160-4788-B324-BA549DD558A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50543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51796-679C-406A-B076-15F80CE0A27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966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D503F-87CC-47C8-B223-521D8FB924B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822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0DFD5-F07F-45B1-B623-176018E3BB3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95090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500B6-889D-42D1-8FE6-D357B16AF13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6451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38D04-01FE-47E5-BC1A-A2A7143864F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5135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07B58-9816-4EAB-BACC-3E4FF28BD24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38446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0C4BD8-69BB-478A-8749-46F6EE57DFA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88551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D917A-4F71-2A4A-9FE3-17EB3125479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04993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04B17-92E4-1148-99BD-967DFF181BF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8824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475BC-8CA6-184A-A707-31EE180190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36330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6537-5663-2045-A77E-4C7064072C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71394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DF86-1A6D-0C47-9B91-A9CF2594E3C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914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02575-77AF-644B-9768-595C231B36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710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1D074-0B82-487B-8187-E20DD534761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151775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2510-758F-5349-B2C2-6DE8B0EE2C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1984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A13B-7DBF-AC45-A971-76F79706003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5701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024A-96E9-B443-8376-3CE78530FDD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73162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397C-8D79-7842-9094-7DDAB33D2E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5167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B969E-CAE4-9542-9E4A-5FBD6C739CC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1391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F2298-B3B4-0244-84F5-6C9D029A731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B2EE-6763-DB41-A5FD-58A855BD36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8539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0A38-F50C-FE4F-91B0-6094D9BCDA52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903A-BBCB-9A48-AA89-E66E26EDE50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605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77631-B000-EF41-A8A1-86FB4C71E173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E6E2E-A09C-9948-9F68-41974827568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14046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41C6-6E32-C348-841C-37BCA55964ED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C4CD6-37BB-5F41-8BB9-17FFD681B4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30121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5DF265-8D11-D64D-852A-0C884626909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D555E-819D-FB47-B90B-5B9A1CD354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3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06165-E39E-45D7-9466-1D9AFD7CCF0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9501342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CBA6F7-8CB4-AB4B-82C5-FBFE86D6CAE9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55F75-9F08-F04B-98C6-C4FD682D6CB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3477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389FE-47DC-8E40-8D62-C6ECF56751C1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EBA53-E6DC-464D-908C-18116C02F0F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5846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BF354-68CC-8744-ABAD-CC4CC0E2E63A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522EA-438C-7A44-AAFB-6C911AF206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9588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7323B-39F5-5145-8781-475D5A181D8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F76B-1CC0-D446-AF6D-A552DA157F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93651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175A6-C70E-D047-8E47-0F7BDC3615D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147CE-DE74-CD4D-BB61-3FCD1441174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6059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BDFB3-AAB2-CB44-AEA2-13B4BDC4CBF8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1E58F-4CA4-A140-B1DE-B967DF0D572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2701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273EB4-43ED-B841-9FE2-5E6A9C512A07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66115F-19DC-154E-9816-C1B50FD99DD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15293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F2298-B3B4-0244-84F5-6C9D029A731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B2EE-6763-DB41-A5FD-58A855BD36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8539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0A38-F50C-FE4F-91B0-6094D9BCDA52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903A-BBCB-9A48-AA89-E66E26EDE50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6058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77631-B000-EF41-A8A1-86FB4C71E173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E6E2E-A09C-9948-9F68-41974827568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140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D51F-0D1F-4D3C-8096-AE519EDEE9F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312840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41C6-6E32-C348-841C-37BCA55964ED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C4CD6-37BB-5F41-8BB9-17FFD681B4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30121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5DF265-8D11-D64D-852A-0C884626909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D555E-819D-FB47-B90B-5B9A1CD354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3776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CBA6F7-8CB4-AB4B-82C5-FBFE86D6CAE9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55F75-9F08-F04B-98C6-C4FD682D6CB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3477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389FE-47DC-8E40-8D62-C6ECF56751C1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EBA53-E6DC-464D-908C-18116C02F0F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5846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BF354-68CC-8744-ABAD-CC4CC0E2E63A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522EA-438C-7A44-AAFB-6C911AF206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9588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7323B-39F5-5145-8781-475D5A181D8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F76B-1CC0-D446-AF6D-A552DA157F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93651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175A6-C70E-D047-8E47-0F7BDC3615D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147CE-DE74-CD4D-BB61-3FCD1441174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6059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BDFB3-AAB2-CB44-AEA2-13B4BDC4CBF8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1E58F-4CA4-A140-B1DE-B967DF0D572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27012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273EB4-43ED-B841-9FE2-5E6A9C512A07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66115F-19DC-154E-9816-C1B50FD99DD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1529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F2298-B3B4-0244-84F5-6C9D029A731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B2EE-6763-DB41-A5FD-58A855BD36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85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45949-715E-4C1E-8BD4-6715CCBF57F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817057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0A38-F50C-FE4F-91B0-6094D9BCDA52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903A-BBCB-9A48-AA89-E66E26EDE50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6058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77631-B000-EF41-A8A1-86FB4C71E173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E6E2E-A09C-9948-9F68-41974827568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14046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41C6-6E32-C348-841C-37BCA55964ED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C4CD6-37BB-5F41-8BB9-17FFD681B4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3012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5DF265-8D11-D64D-852A-0C884626909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D555E-819D-FB47-B90B-5B9A1CD354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3776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CBA6F7-8CB4-AB4B-82C5-FBFE86D6CAE9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55F75-9F08-F04B-98C6-C4FD682D6CB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3477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389FE-47DC-8E40-8D62-C6ECF56751C1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EBA53-E6DC-464D-908C-18116C02F0F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5846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BF354-68CC-8744-ABAD-CC4CC0E2E63A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522EA-438C-7A44-AAFB-6C911AF206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9588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7323B-39F5-5145-8781-475D5A181D8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F76B-1CC0-D446-AF6D-A552DA157F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93651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175A6-C70E-D047-8E47-0F7BDC3615D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147CE-DE74-CD4D-BB61-3FCD1441174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6059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BDFB3-AAB2-CB44-AEA2-13B4BDC4CBF8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1E58F-4CA4-A140-B1DE-B967DF0D572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270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8E174-A8D4-4F37-805D-66890B377D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648988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273EB4-43ED-B841-9FE2-5E6A9C512A07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66115F-19DC-154E-9816-C1B50FD99DD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15293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F2298-B3B4-0244-84F5-6C9D029A731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B2EE-6763-DB41-A5FD-58A855BD36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853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0A38-F50C-FE4F-91B0-6094D9BCDA52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903A-BBCB-9A48-AA89-E66E26EDE50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6058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77631-B000-EF41-A8A1-86FB4C71E173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E6E2E-A09C-9948-9F68-41974827568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14046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41C6-6E32-C348-841C-37BCA55964ED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C4CD6-37BB-5F41-8BB9-17FFD681B4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30121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5DF265-8D11-D64D-852A-0C884626909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D555E-819D-FB47-B90B-5B9A1CD354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3776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CBA6F7-8CB4-AB4B-82C5-FBFE86D6CAE9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55F75-9F08-F04B-98C6-C4FD682D6CB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3477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389FE-47DC-8E40-8D62-C6ECF56751C1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EBA53-E6DC-464D-908C-18116C02F0F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584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BF354-68CC-8744-ABAD-CC4CC0E2E63A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522EA-438C-7A44-AAFB-6C911AF206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9588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7323B-39F5-5145-8781-475D5A181D8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F76B-1CC0-D446-AF6D-A552DA157F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936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1B6FA-9FBE-465A-8836-86D904AF1D3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06684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175A6-C70E-D047-8E47-0F7BDC3615D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147CE-DE74-CD4D-BB61-3FCD1441174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605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BDFB3-AAB2-CB44-AEA2-13B4BDC4CBF8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1E58F-4CA4-A140-B1DE-B967DF0D572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27012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273EB4-43ED-B841-9FE2-5E6A9C512A07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66115F-19DC-154E-9816-C1B50FD99DD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15293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F2298-B3B4-0244-84F5-6C9D029A731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B2EE-6763-DB41-A5FD-58A855BD36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853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0A38-F50C-FE4F-91B0-6094D9BCDA52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903A-BBCB-9A48-AA89-E66E26EDE50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6058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77631-B000-EF41-A8A1-86FB4C71E173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E6E2E-A09C-9948-9F68-41974827568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14046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41C6-6E32-C348-841C-37BCA55964ED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C4CD6-37BB-5F41-8BB9-17FFD681B4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30121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5DF265-8D11-D64D-852A-0C884626909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D555E-819D-FB47-B90B-5B9A1CD354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3776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CBA6F7-8CB4-AB4B-82C5-FBFE86D6CAE9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55F75-9F08-F04B-98C6-C4FD682D6CB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34771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389FE-47DC-8E40-8D62-C6ECF56751C1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EBA53-E6DC-464D-908C-18116C02F0F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5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76A11-D2FE-4A00-B02D-E1EB575D895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5337112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BF354-68CC-8744-ABAD-CC4CC0E2E63A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522EA-438C-7A44-AAFB-6C911AF206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9588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7323B-39F5-5145-8781-475D5A181D8C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F76B-1CC0-D446-AF6D-A552DA157F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93651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175A6-C70E-D047-8E47-0F7BDC3615D0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147CE-DE74-CD4D-BB61-3FCD1441174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6059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BDFB3-AAB2-CB44-AEA2-13B4BDC4CBF8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1E58F-4CA4-A140-B1DE-B967DF0D572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27012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273EB4-43ED-B841-9FE2-5E6A9C512A07}" type="datetime1">
              <a:rPr lang="it-IT">
                <a:solidFill>
                  <a:srgbClr val="000000"/>
                </a:solidFill>
              </a:rPr>
              <a:pPr/>
              <a:t>19/02/2014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66115F-19DC-154E-9816-C1B50FD99DD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15293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A7B3C-B510-B14F-82C8-8C1952BD6951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523522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159CE-47A4-684C-BFE6-15017D3E9C00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159934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441DA-0D5B-DD4F-8270-5FB81359BD23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494099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F248F-F4B2-E84A-BB59-907906EA25FF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139263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09253-C7B1-6049-B636-4BB42A343A8C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969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E2C58-3697-428F-8422-F135A889555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344694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9BC80-852D-544A-ADD8-8FFD97BB1651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351242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13AE4-E3D8-2545-8E04-BA7F1D2629D0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41034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20626-8DD9-A642-83BB-57E502CBBB0B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992291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Arial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81B72-6E0A-3540-BDD8-C769FA43649C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979267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7EBAC-C0DB-3449-AC01-34C7EDC1EB47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92052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CE036-F0BE-3C48-A1F9-6A11B1B2BE51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298189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A94A5-23AA-0C4F-9C1F-5377564B997E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535199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90FAD-892F-7E46-93F9-782B843A9FE2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24180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BED01-9D51-9149-9747-C05B54FE3687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25679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372CF-0BD4-2542-A65A-6D0FB46D833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89953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35FED-AE5B-4764-A807-298F4AF77E7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8340799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2C7C0-E64F-2042-82BA-25A2629FDB53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114741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2C420-93E2-3F48-8640-2CD16CF571F8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219012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6E934-8093-0E47-9825-D922BCC6B6A5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20883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D066-AB93-F646-BFC8-FA1A62AC2151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257642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078E9-9436-F046-96BF-AA1856A62B6D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151502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9951-20B4-9046-BE70-E6DF766BBDC6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534318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E4BB-891C-7949-8935-3D8AF363CB0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82409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69812" y="1946275"/>
            <a:ext cx="7772400" cy="4114800"/>
          </a:xfrm>
        </p:spPr>
        <p:txBody>
          <a:bodyPr/>
          <a:lstStyle/>
          <a:p>
            <a:pPr lvl="0"/>
            <a:endParaRPr lang="it-IT" noProof="0">
              <a:sym typeface="Lucida Grande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50938" y="6172200"/>
            <a:ext cx="7654925" cy="685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Lucida Grande"/>
                <a:ea typeface="ヒラギノ角ゴ ProN W3"/>
                <a:cs typeface="ヒラギノ角ゴ ProN W3"/>
              </a:rPr>
              <a:t>UCSF Division of Geriatrics Primary Care Lecture Series May 2001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3FBB73-AF79-D545-9B30-6BC46D5E36AF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364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A94A5-23AA-0C4F-9C1F-5377564B997E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535199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90FAD-892F-7E46-93F9-782B843A9FE2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2418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5E332-1AC2-4712-8120-49A657C945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79728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BED01-9D51-9149-9747-C05B54FE3687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25679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372CF-0BD4-2542-A65A-6D0FB46D833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89953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2C7C0-E64F-2042-82BA-25A2629FDB53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114741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2C420-93E2-3F48-8640-2CD16CF571F8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21901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6E934-8093-0E47-9825-D922BCC6B6A5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20883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D066-AB93-F646-BFC8-FA1A62AC2151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257642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078E9-9436-F046-96BF-AA1856A62B6D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151502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9951-20B4-9046-BE70-E6DF766BBDC6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534318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E4BB-891C-7949-8935-3D8AF363CB0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82409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69812" y="1946275"/>
            <a:ext cx="7772400" cy="4114800"/>
          </a:xfrm>
        </p:spPr>
        <p:txBody>
          <a:bodyPr/>
          <a:lstStyle/>
          <a:p>
            <a:pPr lvl="0"/>
            <a:endParaRPr lang="it-IT" noProof="0">
              <a:sym typeface="Lucida Grande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50938" y="6172200"/>
            <a:ext cx="7654925" cy="685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Lucida Grande"/>
                <a:ea typeface="ヒラギノ角ゴ ProN W3"/>
                <a:cs typeface="ヒラギノ角ゴ ProN W3"/>
              </a:rPr>
              <a:t>UCSF Division of Geriatrics Primary Care Lecture Series May 2001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3FBB73-AF79-D545-9B30-6BC46D5E36AF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36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DB166-2506-47A1-93DB-6AC8E9981DB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4157490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A94A5-23AA-0C4F-9C1F-5377564B997E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535199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90FAD-892F-7E46-93F9-782B843A9FE2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24180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BED01-9D51-9149-9747-C05B54FE3687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25679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372CF-0BD4-2542-A65A-6D0FB46D833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899535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2C7C0-E64F-2042-82BA-25A2629FDB53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11474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2C420-93E2-3F48-8640-2CD16CF571F8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219012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6E934-8093-0E47-9825-D922BCC6B6A5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20883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D066-AB93-F646-BFC8-FA1A62AC2151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257642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078E9-9436-F046-96BF-AA1856A62B6D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151502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9951-20B4-9046-BE70-E6DF766BBDC6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5343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0DFD5-F07F-45B1-B623-176018E3BB3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1979904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E4BB-891C-7949-8935-3D8AF363CB0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82409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69812" y="1946275"/>
            <a:ext cx="7772400" cy="4114800"/>
          </a:xfrm>
        </p:spPr>
        <p:txBody>
          <a:bodyPr/>
          <a:lstStyle/>
          <a:p>
            <a:pPr lvl="0"/>
            <a:endParaRPr lang="it-IT" noProof="0">
              <a:sym typeface="Lucida Grande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50938" y="6172200"/>
            <a:ext cx="7654925" cy="685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Lucida Grande"/>
                <a:ea typeface="ヒラギノ角ゴ ProN W3"/>
                <a:cs typeface="ヒラギノ角ゴ ProN W3"/>
              </a:rPr>
              <a:t>UCSF Division of Geriatrics Primary Care Lecture Series May 2001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3FBB73-AF79-D545-9B30-6BC46D5E36AF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3644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A94A5-23AA-0C4F-9C1F-5377564B997E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535199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90FAD-892F-7E46-93F9-782B843A9FE2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24180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BED01-9D51-9149-9747-C05B54FE3687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25679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372CF-0BD4-2542-A65A-6D0FB46D833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899535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2C7C0-E64F-2042-82BA-25A2629FDB53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114741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2C420-93E2-3F48-8640-2CD16CF571F8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219012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6E934-8093-0E47-9825-D922BCC6B6A5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20883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D066-AB93-F646-BFC8-FA1A62AC2151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25764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083E8-B0C9-BA45-9243-8A10CDBCBD7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59975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078E9-9436-F046-96BF-AA1856A62B6D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151502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9951-20B4-9046-BE70-E6DF766BBDC6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534318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E4BB-891C-7949-8935-3D8AF363CB0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82409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69812" y="1946275"/>
            <a:ext cx="7772400" cy="4114800"/>
          </a:xfrm>
        </p:spPr>
        <p:txBody>
          <a:bodyPr/>
          <a:lstStyle/>
          <a:p>
            <a:pPr lvl="0"/>
            <a:endParaRPr lang="it-IT" noProof="0">
              <a:sym typeface="Lucida Grande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50938" y="6172200"/>
            <a:ext cx="7654925" cy="685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Lucida Grande"/>
                <a:ea typeface="ヒラギノ角ゴ ProN W3"/>
                <a:cs typeface="ヒラギノ角ゴ ProN W3"/>
              </a:rPr>
              <a:t>UCSF Division of Geriatrics Primary Care Lecture Series May 2001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3FBB73-AF79-D545-9B30-6BC46D5E36AF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3644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A94A5-23AA-0C4F-9C1F-5377564B997E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535199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90FAD-892F-7E46-93F9-782B843A9FE2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24180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BED01-9D51-9149-9747-C05B54FE3687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25679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372CF-0BD4-2542-A65A-6D0FB46D833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899535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2C7C0-E64F-2042-82BA-25A2629FDB53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114741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2C420-93E2-3F48-8640-2CD16CF571F8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2190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CED95-D87A-F04A-88A2-5008AF296A9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81685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6E934-8093-0E47-9825-D922BCC6B6A5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20883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D066-AB93-F646-BFC8-FA1A62AC2151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257642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078E9-9436-F046-96BF-AA1856A62B6D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151502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9951-20B4-9046-BE70-E6DF766BBDC6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534318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E4BB-891C-7949-8935-3D8AF363CB00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882409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69812" y="1946275"/>
            <a:ext cx="7772400" cy="4114800"/>
          </a:xfrm>
        </p:spPr>
        <p:txBody>
          <a:bodyPr/>
          <a:lstStyle/>
          <a:p>
            <a:pPr lvl="0"/>
            <a:endParaRPr lang="it-IT" noProof="0">
              <a:sym typeface="Lucida Grande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50938" y="6172200"/>
            <a:ext cx="7654925" cy="685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Lucida Grande"/>
                <a:ea typeface="ヒラギノ角ゴ ProN W3"/>
                <a:cs typeface="ヒラギノ角ゴ ProN W3"/>
              </a:rPr>
              <a:t>UCSF Division of Geriatrics Primary Care Lecture Series May 2001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3FBB73-AF79-D545-9B30-6BC46D5E36AF}" type="slidenum">
              <a:rPr lang="en-US">
                <a:cs typeface="ヒラギノ角ゴ ProN W3"/>
              </a:rPr>
              <a:pPr/>
              <a:t>‹N›</a:t>
            </a:fld>
            <a:endParaRPr lang="en-US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3644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A7B3C-B510-B14F-82C8-8C1952BD6951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523522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159CE-47A4-684C-BFE6-15017D3E9C00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159934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441DA-0D5B-DD4F-8270-5FB81359BD23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494099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F248F-F4B2-E84A-BB59-907906EA25FF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1392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2B77A-8612-AA4C-BE40-554E919FAE7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93346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09253-C7B1-6049-B636-4BB42A343A8C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96929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9BC80-852D-544A-ADD8-8FFD97BB1651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351242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13AE4-E3D8-2545-8E04-BA7F1D2629D0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41034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20626-8DD9-A642-83BB-57E502CBBB0B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99229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Arial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81B72-6E0A-3540-BDD8-C769FA43649C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979267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7EBAC-C0DB-3449-AC01-34C7EDC1EB47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92052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CE036-F0BE-3C48-A1F9-6A11B1B2BE51}" type="slidenum">
              <a:rPr lang="en-US">
                <a:solidFill>
                  <a:srgbClr val="000000"/>
                </a:solidFill>
                <a:cs typeface="ヒラギノ角ゴ ProN W3"/>
              </a:rPr>
              <a:pPr/>
              <a:t>‹N›</a:t>
            </a:fld>
            <a:endParaRPr lang="en-US">
              <a:solidFill>
                <a:srgbClr val="000000"/>
              </a:solidFill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298189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559BD-73E3-7541-B829-6AEA108CD9FA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492457"/>
      </p:ext>
    </p:extLst>
  </p:cSld>
  <p:clrMapOvr>
    <a:masterClrMapping/>
  </p:clrMapOvr>
  <p:transition>
    <p:random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6A418-AE5B-EA40-8E3B-093315C3F1D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621870"/>
      </p:ext>
    </p:extLst>
  </p:cSld>
  <p:clrMapOvr>
    <a:masterClrMapping/>
  </p:clrMapOvr>
  <p:transition>
    <p:random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59A19-225E-8A47-9ED8-353C778E517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04683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CB48-4316-F74F-B25D-B7F078B913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97352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D929A-95F7-EC4B-A4B8-629272EF17D7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090413"/>
      </p:ext>
    </p:extLst>
  </p:cSld>
  <p:clrMapOvr>
    <a:masterClrMapping/>
  </p:clrMapOvr>
  <p:transition>
    <p:random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DD1C-C33C-CC4B-B2DE-3A8CDEDD120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027058"/>
      </p:ext>
    </p:extLst>
  </p:cSld>
  <p:clrMapOvr>
    <a:masterClrMapping/>
  </p:clrMapOvr>
  <p:transition>
    <p:random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93E64-5512-BE47-B7C5-0C87BA310CFD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292697"/>
      </p:ext>
    </p:extLst>
  </p:cSld>
  <p:clrMapOvr>
    <a:masterClrMapping/>
  </p:clrMapOvr>
  <p:transition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A192F-C4EC-EF4E-8DBD-3CD5820CFD22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72434"/>
      </p:ext>
    </p:extLst>
  </p:cSld>
  <p:clrMapOvr>
    <a:masterClrMapping/>
  </p:clrMapOvr>
  <p:transition>
    <p:random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57B7A-B597-2848-92D5-89CD5E5A830A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871859"/>
      </p:ext>
    </p:extLst>
  </p:cSld>
  <p:clrMapOvr>
    <a:masterClrMapping/>
  </p:clrMapOvr>
  <p:transition>
    <p:random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EC5E5-B6EA-FD4A-86F5-C38638835E95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624331"/>
      </p:ext>
    </p:extLst>
  </p:cSld>
  <p:clrMapOvr>
    <a:masterClrMapping/>
  </p:clrMapOvr>
  <p:transition>
    <p:random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2B52E-DC29-7844-8592-14833FBFD50F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98291"/>
      </p:ext>
    </p:extLst>
  </p:cSld>
  <p:clrMapOvr>
    <a:masterClrMapping/>
  </p:clrMapOvr>
  <p:transition>
    <p:random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DDC4E-E4A9-7E4A-A0FB-BC8B0587D736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976971"/>
      </p:ext>
    </p:extLst>
  </p:cSld>
  <p:clrMapOvr>
    <a:masterClrMapping/>
  </p:clrMapOvr>
  <p:transition>
    <p:random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559BD-73E3-7541-B829-6AEA108CD9FA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492457"/>
      </p:ext>
    </p:extLst>
  </p:cSld>
  <p:clrMapOvr>
    <a:masterClrMapping/>
  </p:clrMapOvr>
  <p:transition>
    <p:random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6A418-AE5B-EA40-8E3B-093315C3F1D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6218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2CC16-72EA-D641-8C16-00A119213C7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78321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59A19-225E-8A47-9ED8-353C778E517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046838"/>
      </p:ext>
    </p:extLst>
  </p:cSld>
  <p:clrMapOvr>
    <a:masterClrMapping/>
  </p:clrMapOvr>
  <p:transition>
    <p:random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D929A-95F7-EC4B-A4B8-629272EF17D7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090413"/>
      </p:ext>
    </p:extLst>
  </p:cSld>
  <p:clrMapOvr>
    <a:masterClrMapping/>
  </p:clrMapOvr>
  <p:transition>
    <p:random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DD1C-C33C-CC4B-B2DE-3A8CDEDD120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027058"/>
      </p:ext>
    </p:extLst>
  </p:cSld>
  <p:clrMapOvr>
    <a:masterClrMapping/>
  </p:clrMapOvr>
  <p:transition>
    <p:random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93E64-5512-BE47-B7C5-0C87BA310CFD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292697"/>
      </p:ext>
    </p:extLst>
  </p:cSld>
  <p:clrMapOvr>
    <a:masterClrMapping/>
  </p:clrMapOvr>
  <p:transition>
    <p:random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A192F-C4EC-EF4E-8DBD-3CD5820CFD22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72434"/>
      </p:ext>
    </p:extLst>
  </p:cSld>
  <p:clrMapOvr>
    <a:masterClrMapping/>
  </p:clrMapOvr>
  <p:transition>
    <p:random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57B7A-B597-2848-92D5-89CD5E5A830A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871859"/>
      </p:ext>
    </p:extLst>
  </p:cSld>
  <p:clrMapOvr>
    <a:masterClrMapping/>
  </p:clrMapOvr>
  <p:transition>
    <p:random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EC5E5-B6EA-FD4A-86F5-C38638835E95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624331"/>
      </p:ext>
    </p:extLst>
  </p:cSld>
  <p:clrMapOvr>
    <a:masterClrMapping/>
  </p:clrMapOvr>
  <p:transition>
    <p:random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2B52E-DC29-7844-8592-14833FBFD50F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98291"/>
      </p:ext>
    </p:extLst>
  </p:cSld>
  <p:clrMapOvr>
    <a:masterClrMapping/>
  </p:clrMapOvr>
  <p:transition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DDC4E-E4A9-7E4A-A0FB-BC8B0587D736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976971"/>
      </p:ext>
    </p:extLst>
  </p:cSld>
  <p:clrMapOvr>
    <a:masterClrMapping/>
  </p:clrMapOvr>
  <p:transition>
    <p:random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559BD-73E3-7541-B829-6AEA108CD9FA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49245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7797C-4DCD-EE4D-8001-4C4E8E02FDB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10793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6A418-AE5B-EA40-8E3B-093315C3F1D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621870"/>
      </p:ext>
    </p:extLst>
  </p:cSld>
  <p:clrMapOvr>
    <a:masterClrMapping/>
  </p:clrMapOvr>
  <p:transition>
    <p:random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59A19-225E-8A47-9ED8-353C778E517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046838"/>
      </p:ext>
    </p:extLst>
  </p:cSld>
  <p:clrMapOvr>
    <a:masterClrMapping/>
  </p:clrMapOvr>
  <p:transition>
    <p:random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D929A-95F7-EC4B-A4B8-629272EF17D7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090413"/>
      </p:ext>
    </p:extLst>
  </p:cSld>
  <p:clrMapOvr>
    <a:masterClrMapping/>
  </p:clrMapOvr>
  <p:transition>
    <p:random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DD1C-C33C-CC4B-B2DE-3A8CDEDD1200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027058"/>
      </p:ext>
    </p:extLst>
  </p:cSld>
  <p:clrMapOvr>
    <a:masterClrMapping/>
  </p:clrMapOvr>
  <p:transition>
    <p:random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93E64-5512-BE47-B7C5-0C87BA310CFD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292697"/>
      </p:ext>
    </p:extLst>
  </p:cSld>
  <p:clrMapOvr>
    <a:masterClrMapping/>
  </p:clrMapOvr>
  <p:transition>
    <p:random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A192F-C4EC-EF4E-8DBD-3CD5820CFD22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72434"/>
      </p:ext>
    </p:extLst>
  </p:cSld>
  <p:clrMapOvr>
    <a:masterClrMapping/>
  </p:clrMapOvr>
  <p:transition>
    <p:random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57B7A-B597-2848-92D5-89CD5E5A830A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871859"/>
      </p:ext>
    </p:extLst>
  </p:cSld>
  <p:clrMapOvr>
    <a:masterClrMapping/>
  </p:clrMapOvr>
  <p:transition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EC5E5-B6EA-FD4A-86F5-C38638835E95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624331"/>
      </p:ext>
    </p:extLst>
  </p:cSld>
  <p:clrMapOvr>
    <a:masterClrMapping/>
  </p:clrMapOvr>
  <p:transition>
    <p:random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2B52E-DC29-7844-8592-14833FBFD50F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98291"/>
      </p:ext>
    </p:extLst>
  </p:cSld>
  <p:clrMapOvr>
    <a:masterClrMapping/>
  </p:clrMapOvr>
  <p:transition>
    <p:random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DDC4E-E4A9-7E4A-A0FB-BC8B0587D736}" type="slidenum">
              <a:rPr lang="it-IT">
                <a:solidFill>
                  <a:srgbClr val="000000"/>
                </a:solidFill>
                <a:cs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976971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8DFA3-62E3-BA4D-AB0C-ECE7BCAA158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795667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D917A-4F71-2A4A-9FE3-17EB3125479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97361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04B17-92E4-1148-99BD-967DFF181BF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59831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475BC-8CA6-184A-A707-31EE180190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18964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6537-5663-2045-A77E-4C7064072C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53154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DF86-1A6D-0C47-9B91-A9CF2594E3C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92888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02575-77AF-644B-9768-595C231B36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412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2510-758F-5349-B2C2-6DE8B0EE2C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407659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A13B-7DBF-AC45-A971-76F79706003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47293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024A-96E9-B443-8376-3CE78530FDD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14025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397C-8D79-7842-9094-7DDAB33D2E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060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0DED0-87C3-194B-A6CC-96DC85EE20B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1148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B969E-CAE4-9542-9E4A-5FBD6C739CC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9618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98D77-5E1B-454B-A4A1-D672AE9A80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0467152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85071-8D99-4516-A0FE-E4EB6BBB12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565862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418A2-4A0E-42F9-8FCD-A2EC44A53E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543980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4A92C-FA16-481A-9E3F-BA9D0C5DE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6099130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4BA7E-FD9F-46A3-B824-89655F752B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9330805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0FA32-7332-44BA-B9DE-AB605B3C62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757166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2D304-BD5C-46CB-888A-D6B3B8881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1541651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C492-811F-4047-BE1C-B319C92E37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2629190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1C0B7-CF2A-4A83-8D34-2988CF4A96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8413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02B0-8301-5748-A83A-C37E3E9DF71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06875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4E59B-BFEB-4494-B579-58213CC1B4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401555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FF22-21A2-4A8B-B13C-5EDAC17BF2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34249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F739F-A1BF-2F4A-96C4-1FA579E28D4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229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3140E-7347-3D49-BEBE-787CFFE3946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882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083E8-B0C9-BA45-9243-8A10CDBCBD7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599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CED95-D87A-F04A-88A2-5008AF296A9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816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2B77A-8612-AA4C-BE40-554E919FAE7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93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CB48-4316-F74F-B25D-B7F078B913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973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2CC16-72EA-D641-8C16-00A119213C7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783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7797C-4DCD-EE4D-8001-4C4E8E02FDB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107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8DFA3-62E3-BA4D-AB0C-ECE7BCAA158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795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0DED0-87C3-194B-A6CC-96DC85EE20B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11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02B0-8301-5748-A83A-C37E3E9DF71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068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F739F-A1BF-2F4A-96C4-1FA579E28D4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229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3140E-7347-3D49-BEBE-787CFFE3946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8821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93C0-B22E-4475-9143-B87BE1190754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6442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35C1-CB6B-4AB1-BA27-4E25634AD807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73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D99B-11D1-43F4-9659-72A8F1BD1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014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8B81-5369-4051-BF08-9491AD8123E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975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E84C-2958-455C-9006-4D4A845F7C7A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633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5FCE-B45C-45E1-934B-B31E18DFEB69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147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6C46-CD4E-4B40-89BA-53C8CB8049A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602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3BBD-7FDF-4118-868C-D9DCA2098C5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0794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5815-E565-4CA6-A242-23CF7AD7D36D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201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8587-D591-4C74-9BD0-6ED0E596AA1C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6092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A7962-6ABC-48FA-AF5F-108721C73ABB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2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776D2-F554-4C97-9FA3-C2F7D33D0B7E}" type="slidenum">
              <a:rPr lang="it-IT">
                <a:ea typeface="ＭＳ Ｐゴシック"/>
              </a:rPr>
              <a:pPr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2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4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19/02/2014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1430B7-08D0-1142-9888-485ACF1CE481}" type="slidenum">
              <a:rPr lang="it-IT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  <p:sldLayoutId id="21474844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98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944141-4B6B-4646-A38D-C0A17DC4FD4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04943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B8B7A-6310-4BB9-BF51-E5FD44077703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89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7F527-BDCB-2D40-9950-D9744FF3FE6E}" type="slidenum"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7091B-2D55-C642-BFCF-828FE2E12158}" type="datetime1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19/02/2014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07934C-D4F4-5B44-965B-CE1441BC6873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  <p:sldLayoutId id="21474846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7091B-2D55-C642-BFCF-828FE2E12158}" type="datetime1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19/02/2014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07934C-D4F4-5B44-965B-CE1441BC6873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7091B-2D55-C642-BFCF-828FE2E12158}" type="datetime1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19/02/2014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07934C-D4F4-5B44-965B-CE1441BC6873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7091B-2D55-C642-BFCF-828FE2E12158}" type="datetime1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19/02/2014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07934C-D4F4-5B44-965B-CE1441BC6873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17091B-2D55-C642-BFCF-828FE2E12158}" type="datetime1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19/02/2014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07934C-D4F4-5B44-965B-CE1441BC6873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Verda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782B11-8349-C248-B60A-DFDB87FC6307}" type="slidenum">
              <a:rPr lang="en-US" smtClean="0">
                <a:solidFill>
                  <a:srgbClr val="000000"/>
                </a:solidFill>
                <a:ea typeface="ＭＳ Ｐゴシック" charset="0"/>
                <a:cs typeface="ヒラギノ角ゴ ProN W3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solidFill>
                <a:srgbClr val="000000"/>
              </a:solidFill>
              <a:ea typeface="ＭＳ Ｐゴシック" charset="0"/>
              <a:cs typeface="ヒラギノ角ゴ ProN W3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37300"/>
            <a:ext cx="3063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2AC5D6-E720-8947-B191-77689D463B59}" type="slidenum">
              <a:rPr lang="en-US" smtClean="0">
                <a:ea typeface="ＭＳ Ｐゴシック" charset="0"/>
                <a:cs typeface="ヒラギノ角ゴ ProN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  <a:cs typeface="ヒラギノ角ゴ ProN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  <p:sldLayoutId id="2147484776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37300"/>
            <a:ext cx="3063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2AC5D6-E720-8947-B191-77689D463B59}" type="slidenum">
              <a:rPr lang="en-US" smtClean="0">
                <a:ea typeface="ＭＳ Ｐゴシック" charset="0"/>
                <a:cs typeface="ヒラギノ角ゴ ProN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  <a:cs typeface="ヒラギノ角ゴ ProN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  <p:sldLayoutId id="2147484789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944141-4B6B-4646-A38D-C0A17DC4FD4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2117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37300"/>
            <a:ext cx="3063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2AC5D6-E720-8947-B191-77689D463B59}" type="slidenum">
              <a:rPr lang="en-US" smtClean="0">
                <a:ea typeface="ＭＳ Ｐゴシック" charset="0"/>
                <a:cs typeface="ヒラギノ角ゴ ProN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  <a:cs typeface="ヒラギノ角ゴ ProN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  <p:sldLayoutId id="2147484802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37300"/>
            <a:ext cx="3063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2AC5D6-E720-8947-B191-77689D463B59}" type="slidenum">
              <a:rPr lang="en-US" smtClean="0">
                <a:ea typeface="ＭＳ Ｐゴシック" charset="0"/>
                <a:cs typeface="ヒラギノ角ゴ ProN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  <a:cs typeface="ヒラギノ角ゴ ProN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  <p:sldLayoutId id="2147484815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37300"/>
            <a:ext cx="30638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Lucida Grande" charset="0"/>
                <a:sym typeface="Lucida Grand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2AC5D6-E720-8947-B191-77689D463B59}" type="slidenum">
              <a:rPr lang="en-US" smtClean="0">
                <a:ea typeface="ＭＳ Ｐゴシック" charset="0"/>
                <a:cs typeface="ヒラギノ角ゴ ProN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ea typeface="ＭＳ Ｐゴシック" charset="0"/>
              <a:cs typeface="ヒラギノ角ゴ ProN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2" r:id="rId1"/>
    <p:sldLayoutId id="2147484883" r:id="rId2"/>
    <p:sldLayoutId id="2147484884" r:id="rId3"/>
    <p:sldLayoutId id="2147484885" r:id="rId4"/>
    <p:sldLayoutId id="2147484886" r:id="rId5"/>
    <p:sldLayoutId id="2147484887" r:id="rId6"/>
    <p:sldLayoutId id="2147484888" r:id="rId7"/>
    <p:sldLayoutId id="2147484889" r:id="rId8"/>
    <p:sldLayoutId id="2147484890" r:id="rId9"/>
    <p:sldLayoutId id="2147484891" r:id="rId10"/>
    <p:sldLayoutId id="2147484892" r:id="rId11"/>
    <p:sldLayoutId id="2147484893" r:id="rId12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Verda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782B11-8349-C248-B60A-DFDB87FC6307}" type="slidenum">
              <a:rPr lang="en-US" smtClean="0">
                <a:solidFill>
                  <a:srgbClr val="000000"/>
                </a:solidFill>
                <a:ea typeface="ＭＳ Ｐゴシック" charset="0"/>
                <a:cs typeface="ヒラギノ角ゴ ProN W3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solidFill>
                <a:srgbClr val="000000"/>
              </a:solidFill>
              <a:ea typeface="ＭＳ Ｐゴシック" charset="0"/>
              <a:cs typeface="ヒラギノ角ゴ ProN W3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ＭＳ Ｐゴシック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Verdana" pitchFamily="34" charset="0"/>
          <a:ea typeface="ＭＳ Ｐゴシック" charset="0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3D875-F2A6-2444-8570-D040784CDD3D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  <p:sldLayoutId id="2147484916" r:id="rId10"/>
    <p:sldLayoutId id="2147484917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4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6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8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0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3D875-F2A6-2444-8570-D040784CDD3D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9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  <p:sldLayoutId id="2147484927" r:id="rId9"/>
    <p:sldLayoutId id="2147484928" r:id="rId10"/>
    <p:sldLayoutId id="214748492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4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6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8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0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3D875-F2A6-2444-8570-D040784CDD3D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3" r:id="rId1"/>
    <p:sldLayoutId id="2147484944" r:id="rId2"/>
    <p:sldLayoutId id="2147484945" r:id="rId3"/>
    <p:sldLayoutId id="2147484946" r:id="rId4"/>
    <p:sldLayoutId id="2147484947" r:id="rId5"/>
    <p:sldLayoutId id="2147484948" r:id="rId6"/>
    <p:sldLayoutId id="2147484949" r:id="rId7"/>
    <p:sldLayoutId id="2147484950" r:id="rId8"/>
    <p:sldLayoutId id="2147484951" r:id="rId9"/>
    <p:sldLayoutId id="2147484952" r:id="rId10"/>
    <p:sldLayoutId id="214748495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4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6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8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0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7F527-BDCB-2D40-9950-D9744FF3FE6E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62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5" r:id="rId1"/>
    <p:sldLayoutId id="2147484956" r:id="rId2"/>
    <p:sldLayoutId id="2147484957" r:id="rId3"/>
    <p:sldLayoutId id="2147484958" r:id="rId4"/>
    <p:sldLayoutId id="2147484959" r:id="rId5"/>
    <p:sldLayoutId id="2147484960" r:id="rId6"/>
    <p:sldLayoutId id="2147484961" r:id="rId7"/>
    <p:sldLayoutId id="2147484962" r:id="rId8"/>
    <p:sldLayoutId id="2147484963" r:id="rId9"/>
    <p:sldLayoutId id="2147484964" r:id="rId10"/>
    <p:sldLayoutId id="21474849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57779-83C6-4513-954F-99DAEC6E9E4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4321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00E8D7-3F11-D348-B975-5E5570CF9AA7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00E8D7-3F11-D348-B975-5E5570CF9AA7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B80E3-14F0-417C-8FF4-502CC04330E5}" type="slidenum">
              <a:rPr lang="it-IT"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hyperlink" Target="http://www.google.it/url?sa=i&amp;source=images&amp;cd=&amp;cad=rja&amp;docid=WFlGojONaI1E-M&amp;tbnid=ghOh1JBmoP0SXM:&amp;ved=0CAgQjRwwAA&amp;url=http://www.neuroscienze.net/?p=2219&amp;ei=BPZbUty6PJDIsgaqjYHgBg&amp;psig=AFQjCNGh9gtUOmyLKGibwreP76BwESE20A&amp;ust=1381844869058560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7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nature.com/ejcn/journal/v65/n4/" TargetMode="External"/><Relationship Id="rId1" Type="http://schemas.openxmlformats.org/officeDocument/2006/relationships/slideLayout" Target="../slideLayouts/slideLayout2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jm.org/toc/nejm/368/14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6.xml"/><Relationship Id="rId5" Type="http://schemas.openxmlformats.org/officeDocument/2006/relationships/hyperlink" Target="http://www.nejm.org/toc/nejm/368/14/" TargetMode="External"/><Relationship Id="rId4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data:image/gif;base64,R0lGODlhBwAEAIABALm5uf///yH5BAEAAAEALAAAAAAHAAQAAAIIhA+BGWoNWSgAOw==" TargetMode="External"/><Relationship Id="rId1" Type="http://schemas.openxmlformats.org/officeDocument/2006/relationships/slideLayout" Target="../slideLayouts/slideLayout88.xml"/><Relationship Id="rId4" Type="http://schemas.openxmlformats.org/officeDocument/2006/relationships/hyperlink" Target="http://www.nejm.org/toc/nejm/368/14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0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microsoft.com/office/2007/relationships/hdphoto" Target="../media/hdphoto4.wdp"/><Relationship Id="rId7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120.wmf"/><Relationship Id="rId5" Type="http://schemas.openxmlformats.org/officeDocument/2006/relationships/image" Target="../media/image119.png"/><Relationship Id="rId4" Type="http://schemas.openxmlformats.org/officeDocument/2006/relationships/image" Target="../media/image11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9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3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 rot="197659">
            <a:off x="-523357" y="838332"/>
            <a:ext cx="7670435" cy="3325717"/>
          </a:xfrm>
          <a:prstGeom prst="roundRect">
            <a:avLst>
              <a:gd name="adj" fmla="val 21708"/>
            </a:avLst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0" dirty="0" smtClean="0">
                <a:solidFill>
                  <a:srgbClr val="FFFFFF"/>
                </a:solidFill>
              </a:rPr>
              <a:t>Salute e autonomia</a:t>
            </a:r>
          </a:p>
          <a:p>
            <a:pPr algn="ctr"/>
            <a:endParaRPr lang="it-IT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6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1068"/>
            <a:ext cx="8927504" cy="658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43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73" y="116632"/>
            <a:ext cx="886527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381328"/>
            <a:ext cx="28098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467544" y="5661248"/>
            <a:ext cx="7416824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395536" y="6093296"/>
            <a:ext cx="6264696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V="1">
            <a:off x="7380312" y="5301208"/>
            <a:ext cx="1359768" cy="8384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>
            <a:off x="611560" y="1412776"/>
            <a:ext cx="81285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56456" y="1772816"/>
            <a:ext cx="81285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467544" y="2171353"/>
            <a:ext cx="40642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7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789" y="243068"/>
            <a:ext cx="8680301" cy="650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39752" y="3284984"/>
            <a:ext cx="792088" cy="2372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26-30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948264" y="3207643"/>
            <a:ext cx="792088" cy="2372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26-32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827584" y="3882304"/>
            <a:ext cx="576064" cy="2372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&lt;20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580112" y="3882304"/>
            <a:ext cx="576064" cy="2372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&lt;22</a:t>
            </a:r>
            <a:endParaRPr lang="it-IT" dirty="0"/>
          </a:p>
        </p:txBody>
      </p:sp>
      <p:cxnSp>
        <p:nvCxnSpPr>
          <p:cNvPr id="7" name="Connettore 1 6"/>
          <p:cNvCxnSpPr/>
          <p:nvPr/>
        </p:nvCxnSpPr>
        <p:spPr>
          <a:xfrm>
            <a:off x="539552" y="908720"/>
            <a:ext cx="81369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39552" y="1340768"/>
            <a:ext cx="1296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606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60" y="188640"/>
            <a:ext cx="8751540" cy="644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71800" y="4941168"/>
            <a:ext cx="5328592" cy="43204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43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32" y="87056"/>
            <a:ext cx="9161562" cy="677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7020272" y="2276872"/>
            <a:ext cx="172819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827584" y="2780928"/>
            <a:ext cx="763284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220072" y="3717032"/>
            <a:ext cx="331236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4499992" y="4077072"/>
            <a:ext cx="381642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827584" y="4581128"/>
            <a:ext cx="56886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483768" y="5085184"/>
            <a:ext cx="590465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339752" y="5445224"/>
            <a:ext cx="590465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755576" y="6021288"/>
            <a:ext cx="288032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606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FFF00"/>
            </a:gs>
            <a:gs pos="96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764704"/>
            <a:ext cx="5877619" cy="5503545"/>
          </a:xfrm>
          <a:prstGeom prst="flowChartDocumen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63500" dist="107763" dir="8100000" algn="ctr" rotWithShape="0">
              <a:srgbClr val="FFFFCC">
                <a:gamma/>
                <a:shade val="60000"/>
                <a:invGamma/>
                <a:alpha val="50000"/>
              </a:srgbClr>
            </a:outerShdw>
          </a:effectLst>
          <a:scene3d>
            <a:camera prst="perspectiveContrastingRightFacing"/>
            <a:lightRig rig="threePt" dir="t"/>
          </a:scene3d>
          <a:sp3d>
            <a:bevelT prst="angle"/>
          </a:sp3d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ja-JP" sz="3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adder ITC" pitchFamily="82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3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‘‘</a:t>
            </a:r>
            <a:r>
              <a:rPr lang="it-IT" sz="6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A </a:t>
            </a:r>
            <a:r>
              <a:rPr lang="it-IT" sz="6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little</a:t>
            </a:r>
            <a:r>
              <a:rPr lang="it-IT" sz="6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 </a:t>
            </a:r>
            <a:r>
              <a:rPr lang="it-IT" sz="6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knowledge</a:t>
            </a:r>
            <a:r>
              <a:rPr lang="it-IT" sz="6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6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[can be]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6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a </a:t>
            </a:r>
            <a:r>
              <a:rPr lang="it-IT" sz="6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dangerous</a:t>
            </a:r>
            <a:r>
              <a:rPr lang="it-IT" sz="6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 </a:t>
            </a:r>
            <a:r>
              <a:rPr lang="it-IT" sz="66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thing</a:t>
            </a:r>
            <a:r>
              <a:rPr lang="ja-JP" altLang="it-IT" sz="4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  <a:cs typeface="Brush Script MT Italic"/>
              </a:rPr>
              <a:t>’’</a:t>
            </a:r>
            <a:r>
              <a:rPr lang="it-IT" sz="4800" dirty="0" smtClean="0">
                <a:solidFill>
                  <a:srgbClr val="000000"/>
                </a:solidFill>
                <a:latin typeface="Blackadder ITC" pitchFamily="82" charset="0"/>
                <a:cs typeface="Brush Script MT Italic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4800" dirty="0" smtClean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99334" name="Picture 6" descr="200px-Alexander_Pope_by_Michael_Dah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86780"/>
            <a:ext cx="3795195" cy="470586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scene3d>
            <a:camera prst="perspectiveRelaxedModerately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652120" y="166687"/>
            <a:ext cx="327025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Alexander Pope (1688–1744)</a:t>
            </a:r>
          </a:p>
        </p:txBody>
      </p:sp>
    </p:spTree>
    <p:extLst>
      <p:ext uri="{BB962C8B-B14F-4D97-AF65-F5344CB8AC3E}">
        <p14:creationId xmlns:p14="http://schemas.microsoft.com/office/powerpoint/2010/main" xmlns="" val="14281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863" y="-52388"/>
            <a:ext cx="9483726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67" name="Line 3"/>
          <p:cNvSpPr>
            <a:spLocks noChangeShapeType="1"/>
          </p:cNvSpPr>
          <p:nvPr/>
        </p:nvSpPr>
        <p:spPr bwMode="auto">
          <a:xfrm>
            <a:off x="5638800" y="2133600"/>
            <a:ext cx="2057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>
            <a:off x="1066800" y="2514600"/>
            <a:ext cx="7086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9" name="Line 5"/>
          <p:cNvSpPr>
            <a:spLocks noChangeShapeType="1"/>
          </p:cNvSpPr>
          <p:nvPr/>
        </p:nvSpPr>
        <p:spPr bwMode="auto">
          <a:xfrm>
            <a:off x="1143000" y="3200400"/>
            <a:ext cx="5562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>
            <a:off x="1066800" y="3581400"/>
            <a:ext cx="7010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1905000" y="3962400"/>
            <a:ext cx="3505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>
            <a:off x="3276600" y="4343400"/>
            <a:ext cx="3733800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>
            <a:off x="7315200" y="4724400"/>
            <a:ext cx="1219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74" name="Rectangle 10"/>
          <p:cNvSpPr>
            <a:spLocks noChangeArrowheads="1"/>
          </p:cNvSpPr>
          <p:nvPr/>
        </p:nvSpPr>
        <p:spPr bwMode="auto">
          <a:xfrm>
            <a:off x="1371600" y="3657600"/>
            <a:ext cx="381000" cy="304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2819400" y="4114800"/>
            <a:ext cx="381000" cy="304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6858000" y="4419600"/>
            <a:ext cx="381000" cy="304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1066800" y="5157192"/>
            <a:ext cx="494536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1143000" y="4724400"/>
            <a:ext cx="5301208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4" grpId="0" animBg="1"/>
      <p:bldP spid="113675" grpId="0" animBg="1"/>
      <p:bldP spid="1136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8" name="Group 6"/>
          <p:cNvGrpSpPr>
            <a:grpSpLocks noChangeAspect="1"/>
          </p:cNvGrpSpPr>
          <p:nvPr/>
        </p:nvGrpSpPr>
        <p:grpSpPr bwMode="auto">
          <a:xfrm>
            <a:off x="457200" y="1905000"/>
            <a:ext cx="8153400" cy="3148013"/>
            <a:chOff x="1091" y="1417"/>
            <a:chExt cx="3577" cy="1490"/>
          </a:xfrm>
        </p:grpSpPr>
        <p:sp>
          <p:nvSpPr>
            <p:cNvPr id="182277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91" y="1417"/>
              <a:ext cx="3577" cy="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" y="1417"/>
              <a:ext cx="3583" cy="1497"/>
            </a:xfrm>
            <a:prstGeom prst="rect">
              <a:avLst/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2280" name="Line 8"/>
          <p:cNvSpPr>
            <a:spLocks noChangeShapeType="1"/>
          </p:cNvSpPr>
          <p:nvPr/>
        </p:nvSpPr>
        <p:spPr bwMode="auto">
          <a:xfrm>
            <a:off x="762000" y="3124200"/>
            <a:ext cx="73914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>
            <a:prstShdw prst="shdw11">
              <a:srgbClr val="CC0099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1" name="Line 9"/>
          <p:cNvSpPr>
            <a:spLocks noChangeShapeType="1"/>
          </p:cNvSpPr>
          <p:nvPr/>
        </p:nvSpPr>
        <p:spPr bwMode="auto">
          <a:xfrm>
            <a:off x="838200" y="3657600"/>
            <a:ext cx="34290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>
            <a:prstShdw prst="shdw11">
              <a:srgbClr val="CC0099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2" name="Line 10"/>
          <p:cNvSpPr>
            <a:spLocks noChangeShapeType="1"/>
          </p:cNvSpPr>
          <p:nvPr/>
        </p:nvSpPr>
        <p:spPr bwMode="auto">
          <a:xfrm>
            <a:off x="762000" y="4724400"/>
            <a:ext cx="609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1">
              <a:srgbClr val="FF00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1143000" y="2057400"/>
            <a:ext cx="5943600" cy="609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kx="3284103" algn="bl" rotWithShape="0">
                    <a:srgbClr val="00FF00">
                      <a:gamma/>
                      <a:shade val="60000"/>
                      <a:invGamma/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82" name="Group 6"/>
          <p:cNvGrpSpPr>
            <a:grpSpLocks noChangeAspect="1"/>
          </p:cNvGrpSpPr>
          <p:nvPr/>
        </p:nvGrpSpPr>
        <p:grpSpPr bwMode="auto">
          <a:xfrm>
            <a:off x="685800" y="1806575"/>
            <a:ext cx="8001000" cy="2262188"/>
            <a:chOff x="921" y="1597"/>
            <a:chExt cx="3917" cy="1129"/>
          </a:xfrm>
        </p:grpSpPr>
        <p:sp>
          <p:nvSpPr>
            <p:cNvPr id="178181" name="AutoShape 5"/>
            <p:cNvSpPr>
              <a:spLocks noChangeAspect="1" noChangeArrowheads="1" noTextEdit="1"/>
            </p:cNvSpPr>
            <p:nvPr/>
          </p:nvSpPr>
          <p:spPr bwMode="auto">
            <a:xfrm>
              <a:off x="921" y="1597"/>
              <a:ext cx="3917" cy="1129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8183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" y="1597"/>
              <a:ext cx="3923" cy="1136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2286000" y="4953000"/>
            <a:ext cx="6172200" cy="64135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(Boyle 2010, Daniels 2010, British Columbia: Frailty 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Older Adults 2008, Robinson 2009, 2011).</a:t>
            </a:r>
          </a:p>
        </p:txBody>
      </p:sp>
      <p:sp>
        <p:nvSpPr>
          <p:cNvPr id="178185" name="Line 9"/>
          <p:cNvSpPr>
            <a:spLocks noChangeShapeType="1"/>
          </p:cNvSpPr>
          <p:nvPr/>
        </p:nvSpPr>
        <p:spPr bwMode="auto">
          <a:xfrm>
            <a:off x="5334000" y="2971800"/>
            <a:ext cx="304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prstShdw prst="shdw11">
              <a:srgbClr val="FF33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762000" y="3429000"/>
            <a:ext cx="7162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prstShdw prst="shdw11">
              <a:srgbClr val="FF33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7" name="Line 11"/>
          <p:cNvSpPr>
            <a:spLocks noChangeShapeType="1"/>
          </p:cNvSpPr>
          <p:nvPr/>
        </p:nvSpPr>
        <p:spPr bwMode="auto">
          <a:xfrm>
            <a:off x="1143000" y="3962400"/>
            <a:ext cx="7162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prstShdw prst="shdw11">
              <a:srgbClr val="FF33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525000" cy="3225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accent1">
                <a:gamma/>
                <a:shade val="60000"/>
                <a:invGamma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2209800" y="5486400"/>
            <a:ext cx="5022850" cy="366713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Ageing Research Reviews 2013;12: 719– 736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229600" cy="682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1447800" y="4419600"/>
            <a:ext cx="1524000" cy="1219200"/>
          </a:xfrm>
          <a:prstGeom prst="upArrow">
            <a:avLst>
              <a:gd name="adj1" fmla="val 50000"/>
              <a:gd name="adj2" fmla="val 26667"/>
            </a:avLst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81000" y="2362200"/>
            <a:ext cx="1066800" cy="609600"/>
          </a:xfrm>
          <a:prstGeom prst="round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45 %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28600" y="3657600"/>
            <a:ext cx="1066800" cy="609600"/>
          </a:xfrm>
          <a:prstGeom prst="snip2Diag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&gt; 65 %</a:t>
            </a:r>
          </a:p>
        </p:txBody>
      </p:sp>
    </p:spTree>
    <p:extLst>
      <p:ext uri="{BB962C8B-B14F-4D97-AF65-F5344CB8AC3E}">
        <p14:creationId xmlns:p14="http://schemas.microsoft.com/office/powerpoint/2010/main" xmlns="" val="10813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0" name="Group 4"/>
          <p:cNvGrpSpPr>
            <a:grpSpLocks noChangeAspect="1"/>
          </p:cNvGrpSpPr>
          <p:nvPr/>
        </p:nvGrpSpPr>
        <p:grpSpPr bwMode="auto">
          <a:xfrm>
            <a:off x="899592" y="2132856"/>
            <a:ext cx="6781800" cy="4014788"/>
            <a:chOff x="1664" y="1440"/>
            <a:chExt cx="2431" cy="1439"/>
          </a:xfrm>
        </p:grpSpPr>
        <p:sp>
          <p:nvSpPr>
            <p:cNvPr id="10137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64" y="1440"/>
              <a:ext cx="2431" cy="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138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" y="1440"/>
              <a:ext cx="2438" cy="14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609600" y="381000"/>
            <a:ext cx="8001000" cy="1323439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Differenze nella spettanza di vita residua negli anziani e in quelli con fragilità (</a:t>
            </a:r>
            <a:r>
              <a:rPr lang="it-IT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14%-24% degli ultra 65)</a:t>
            </a: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95536" y="692696"/>
            <a:ext cx="8382000" cy="24384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3-5% delle morti </a:t>
            </a:r>
            <a:r>
              <a:rPr lang="it-IT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nell</a:t>
            </a:r>
            <a:r>
              <a:rPr lang="ja-JP" altLang="it-IT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anziano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possono essere evitate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se si previene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la FRAGILITA’ !!</a:t>
            </a: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2667000" y="6491288"/>
            <a:ext cx="5022850" cy="366712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Ageing Research Reviews 2013;12: 719– 736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76056" y="3356992"/>
            <a:ext cx="1008112" cy="25922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043608" y="3356992"/>
            <a:ext cx="1623392" cy="259228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18623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kx="3284103" algn="bl" rotWithShape="0">
                    <a:schemeClr val="accent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0231" name="Group 7"/>
          <p:cNvGrpSpPr>
            <a:grpSpLocks noChangeAspect="1"/>
          </p:cNvGrpSpPr>
          <p:nvPr/>
        </p:nvGrpSpPr>
        <p:grpSpPr bwMode="auto">
          <a:xfrm>
            <a:off x="228600" y="2362200"/>
            <a:ext cx="8763000" cy="2792413"/>
            <a:chOff x="796" y="1434"/>
            <a:chExt cx="4167" cy="1456"/>
          </a:xfrm>
        </p:grpSpPr>
        <p:sp>
          <p:nvSpPr>
            <p:cNvPr id="180230" name="AutoShape 6"/>
            <p:cNvSpPr>
              <a:spLocks noChangeAspect="1" noChangeArrowheads="1" noTextEdit="1"/>
            </p:cNvSpPr>
            <p:nvPr/>
          </p:nvSpPr>
          <p:spPr bwMode="auto">
            <a:xfrm>
              <a:off x="796" y="1434"/>
              <a:ext cx="4167" cy="145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02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" y="1434"/>
              <a:ext cx="4173" cy="1463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6" name="Group 6"/>
          <p:cNvGrpSpPr>
            <a:grpSpLocks noChangeAspect="1"/>
          </p:cNvGrpSpPr>
          <p:nvPr/>
        </p:nvGrpSpPr>
        <p:grpSpPr bwMode="auto">
          <a:xfrm>
            <a:off x="1524000" y="1828800"/>
            <a:ext cx="6477000" cy="3200400"/>
            <a:chOff x="1273" y="1308"/>
            <a:chExt cx="3214" cy="1708"/>
          </a:xfrm>
        </p:grpSpPr>
        <p:sp>
          <p:nvSpPr>
            <p:cNvPr id="179205" name="AutoShape 5"/>
            <p:cNvSpPr>
              <a:spLocks noChangeAspect="1" noChangeArrowheads="1" noTextEdit="1"/>
            </p:cNvSpPr>
            <p:nvPr/>
          </p:nvSpPr>
          <p:spPr bwMode="auto">
            <a:xfrm>
              <a:off x="1273" y="1308"/>
              <a:ext cx="3214" cy="170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9207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" y="1308"/>
              <a:ext cx="3220" cy="1715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it-IT" sz="3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charset="0"/>
              </a:rPr>
              <a:t>Caratteristiche della fragilità basata su criteri prevalentemente funzionali</a:t>
            </a:r>
            <a:r>
              <a:rPr lang="it-IT" sz="3600"/>
              <a:t> </a:t>
            </a:r>
            <a:br>
              <a:rPr lang="it-IT" sz="3600"/>
            </a:b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(Fried LP, et al. J Geront Med Sci, 2001)</a:t>
            </a:r>
          </a:p>
        </p:txBody>
      </p:sp>
      <p:graphicFrame>
        <p:nvGraphicFramePr>
          <p:cNvPr id="115758" name="Group 46"/>
          <p:cNvGraphicFramePr>
            <a:graphicFrameLocks noGrp="1"/>
          </p:cNvGraphicFramePr>
          <p:nvPr>
            <p:ph idx="1"/>
          </p:nvPr>
        </p:nvGraphicFramePr>
        <p:xfrm>
          <a:off x="228600" y="1981200"/>
          <a:ext cx="8763000" cy="4511993"/>
        </p:xfrm>
        <a:graphic>
          <a:graphicData uri="http://schemas.openxmlformats.org/drawingml/2006/table">
            <a:tbl>
              <a:tblPr/>
              <a:tblGrid>
                <a:gridCol w="8763000"/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Perdita di peso involontaria</a:t>
                      </a: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(</a:t>
                      </a:r>
                      <a:r>
                        <a:rPr kumimoji="0" lang="it-IT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&gt;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 5% nell</a:t>
                      </a:r>
                      <a:r>
                        <a:rPr kumimoji="0" lang="ja-JP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ultimo anno)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Affaticamento</a:t>
                      </a: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(self-reported)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 (fatica in almeno 3 gg/sett.)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Riduzione della forza muscolare</a:t>
                      </a: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(hand-grip)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(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meno di 5.85 e 3.37 Kg rispettivamente nel M e F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oppure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SPPB-test della sedia ≤ 2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Ridotta performance fisica</a:t>
                      </a: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(PASE-Physical Activity Scale for the Elderly; or SPPB)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Riduzione della velocità del cammino</a:t>
                      </a: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(percorso noto &gt;7 sec per percorrere 4.57 m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oppure 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charset="0"/>
                          <a:ea typeface="ＭＳ Ｐゴシック" charset="0"/>
                        </a:rPr>
                        <a:t>SPPB-test della marcia ≤ 2</a:t>
                      </a: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1_116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2209800" y="5715000"/>
            <a:ext cx="4343400" cy="457200"/>
          </a:xfrm>
          <a:prstGeom prst="roundRect">
            <a:avLst/>
          </a:prstGeom>
          <a:solidFill>
            <a:srgbClr val="E7E6B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kx="3284103" algn="bl" rotWithShape="0">
                    <a:schemeClr val="tx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HANDGRIP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62" name="Group 6"/>
          <p:cNvGrpSpPr>
            <a:grpSpLocks noChangeAspect="1"/>
          </p:cNvGrpSpPr>
          <p:nvPr/>
        </p:nvGrpSpPr>
        <p:grpSpPr bwMode="auto">
          <a:xfrm>
            <a:off x="228600" y="0"/>
            <a:ext cx="8610600" cy="7007225"/>
            <a:chOff x="547" y="87"/>
            <a:chExt cx="4666" cy="4150"/>
          </a:xfrm>
        </p:grpSpPr>
        <p:sp>
          <p:nvSpPr>
            <p:cNvPr id="173061" name="AutoShape 5"/>
            <p:cNvSpPr>
              <a:spLocks noChangeAspect="1" noChangeArrowheads="1" noTextEdit="1"/>
            </p:cNvSpPr>
            <p:nvPr/>
          </p:nvSpPr>
          <p:spPr bwMode="auto">
            <a:xfrm>
              <a:off x="547" y="87"/>
              <a:ext cx="4666" cy="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306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" y="87"/>
              <a:ext cx="4672" cy="4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Connettore 1 2"/>
          <p:cNvCxnSpPr/>
          <p:nvPr/>
        </p:nvCxnSpPr>
        <p:spPr>
          <a:xfrm>
            <a:off x="6012160" y="3140968"/>
            <a:ext cx="1728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6372200" y="6420147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Quando si è fragili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19400"/>
            <a:ext cx="8229600" cy="2209800"/>
          </a:xfrm>
          <a:solidFill>
            <a:srgbClr val="FFFFCC"/>
          </a:solidFill>
          <a:ln w="57150">
            <a:solidFill>
              <a:srgbClr val="9933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1-2 = pre-fragili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b="1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it-IT" b="1" u="sng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</a:t>
            </a:r>
            <a:r>
              <a:rPr lang="it-IT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= fragili  </a:t>
            </a:r>
            <a:r>
              <a:rPr lang="it-IT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(10-15% ultra65; 23-30% ultra80)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02" name="Group 6"/>
          <p:cNvGrpSpPr>
            <a:grpSpLocks noChangeAspect="1"/>
          </p:cNvGrpSpPr>
          <p:nvPr/>
        </p:nvGrpSpPr>
        <p:grpSpPr bwMode="auto">
          <a:xfrm>
            <a:off x="609600" y="1752600"/>
            <a:ext cx="8001000" cy="3362325"/>
            <a:chOff x="1080" y="1325"/>
            <a:chExt cx="3600" cy="1674"/>
          </a:xfrm>
        </p:grpSpPr>
        <p:sp>
          <p:nvSpPr>
            <p:cNvPr id="183301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80" y="1325"/>
              <a:ext cx="3600" cy="1674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3303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" y="1325"/>
              <a:ext cx="3606" cy="1681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4" name="Group 6"/>
          <p:cNvGrpSpPr>
            <a:grpSpLocks noChangeAspect="1"/>
          </p:cNvGrpSpPr>
          <p:nvPr/>
        </p:nvGrpSpPr>
        <p:grpSpPr bwMode="auto">
          <a:xfrm>
            <a:off x="2667000" y="914400"/>
            <a:ext cx="4038600" cy="723900"/>
            <a:chOff x="1680" y="576"/>
            <a:chExt cx="2544" cy="456"/>
          </a:xfrm>
        </p:grpSpPr>
        <p:sp>
          <p:nvSpPr>
            <p:cNvPr id="186373" name="AutoShape 5"/>
            <p:cNvSpPr>
              <a:spLocks noChangeAspect="1" noChangeArrowheads="1" noTextEdit="1"/>
            </p:cNvSpPr>
            <p:nvPr/>
          </p:nvSpPr>
          <p:spPr bwMode="auto">
            <a:xfrm>
              <a:off x="1680" y="576"/>
              <a:ext cx="2544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6375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76"/>
              <a:ext cx="2550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6378" name="Group 10"/>
          <p:cNvGrpSpPr>
            <a:grpSpLocks noChangeAspect="1"/>
          </p:cNvGrpSpPr>
          <p:nvPr/>
        </p:nvGrpSpPr>
        <p:grpSpPr bwMode="auto">
          <a:xfrm>
            <a:off x="228600" y="2341563"/>
            <a:ext cx="8763000" cy="2608262"/>
            <a:chOff x="774" y="1475"/>
            <a:chExt cx="4212" cy="1374"/>
          </a:xfrm>
        </p:grpSpPr>
        <p:sp>
          <p:nvSpPr>
            <p:cNvPr id="186377" name="AutoShape 9"/>
            <p:cNvSpPr>
              <a:spLocks noChangeAspect="1" noChangeArrowheads="1" noTextEdit="1"/>
            </p:cNvSpPr>
            <p:nvPr/>
          </p:nvSpPr>
          <p:spPr bwMode="auto">
            <a:xfrm>
              <a:off x="774" y="1475"/>
              <a:ext cx="4212" cy="1374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6379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" y="1475"/>
              <a:ext cx="4218" cy="1381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6380" name="Line 12"/>
          <p:cNvSpPr>
            <a:spLocks noChangeShapeType="1"/>
          </p:cNvSpPr>
          <p:nvPr/>
        </p:nvSpPr>
        <p:spPr bwMode="auto">
          <a:xfrm>
            <a:off x="2286000" y="28194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tx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81" name="Line 13"/>
          <p:cNvSpPr>
            <a:spLocks noChangeShapeType="1"/>
          </p:cNvSpPr>
          <p:nvPr/>
        </p:nvSpPr>
        <p:spPr bwMode="auto">
          <a:xfrm>
            <a:off x="914400" y="3200400"/>
            <a:ext cx="792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1">
              <a:srgbClr val="FF00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82" name="Line 14"/>
          <p:cNvSpPr>
            <a:spLocks noChangeShapeType="1"/>
          </p:cNvSpPr>
          <p:nvPr/>
        </p:nvSpPr>
        <p:spPr bwMode="auto">
          <a:xfrm>
            <a:off x="228600" y="3581400"/>
            <a:ext cx="579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1">
              <a:srgbClr val="FF00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83" name="Line 15"/>
          <p:cNvSpPr>
            <a:spLocks noChangeShapeType="1"/>
          </p:cNvSpPr>
          <p:nvPr/>
        </p:nvSpPr>
        <p:spPr bwMode="auto">
          <a:xfrm>
            <a:off x="381000" y="4038600"/>
            <a:ext cx="2438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prstShdw prst="shdw11">
              <a:srgbClr val="FF99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84" name="Line 16"/>
          <p:cNvSpPr>
            <a:spLocks noChangeShapeType="1"/>
          </p:cNvSpPr>
          <p:nvPr/>
        </p:nvSpPr>
        <p:spPr bwMode="auto">
          <a:xfrm>
            <a:off x="4800600" y="4419600"/>
            <a:ext cx="3733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prstShdw prst="shdw11">
              <a:srgbClr val="FF99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85" name="Line 17"/>
          <p:cNvSpPr>
            <a:spLocks noChangeShapeType="1"/>
          </p:cNvSpPr>
          <p:nvPr/>
        </p:nvSpPr>
        <p:spPr bwMode="auto">
          <a:xfrm>
            <a:off x="304800" y="4800600"/>
            <a:ext cx="7467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prstShdw prst="shdw11">
              <a:srgbClr val="FF99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6" name="Group 6"/>
          <p:cNvGrpSpPr>
            <a:grpSpLocks noChangeAspect="1"/>
          </p:cNvGrpSpPr>
          <p:nvPr/>
        </p:nvGrpSpPr>
        <p:grpSpPr bwMode="auto">
          <a:xfrm>
            <a:off x="838200" y="1752600"/>
            <a:ext cx="7696200" cy="3028950"/>
            <a:chOff x="1114" y="1441"/>
            <a:chExt cx="3532" cy="1442"/>
          </a:xfrm>
        </p:grpSpPr>
        <p:sp>
          <p:nvSpPr>
            <p:cNvPr id="184325" name="AutoShape 5"/>
            <p:cNvSpPr>
              <a:spLocks noChangeAspect="1" noChangeArrowheads="1" noTextEdit="1"/>
            </p:cNvSpPr>
            <p:nvPr/>
          </p:nvSpPr>
          <p:spPr bwMode="auto">
            <a:xfrm>
              <a:off x="1114" y="1441"/>
              <a:ext cx="3532" cy="144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4327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" y="1441"/>
              <a:ext cx="3538" cy="1449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28" name="Rectangle 8"/>
          <p:cNvSpPr>
            <a:spLocks noChangeArrowheads="1"/>
          </p:cNvSpPr>
          <p:nvPr/>
        </p:nvSpPr>
        <p:spPr bwMode="auto">
          <a:xfrm>
            <a:off x="2438400" y="5562600"/>
            <a:ext cx="5149850" cy="366713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Monteresin e coll. 2010; Daniels R e coll. 2010</a:t>
            </a:r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>
            <a:off x="1066800" y="3352800"/>
            <a:ext cx="5791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prstShdw prst="shdw11">
              <a:srgbClr val="00FF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>
            <a:off x="2819400" y="3962400"/>
            <a:ext cx="533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prstShdw prst="shdw11">
              <a:srgbClr val="00FF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>
            <a:off x="990600" y="4495800"/>
            <a:ext cx="5715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prstShdw prst="shdw11">
              <a:srgbClr val="00FF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Connettore 2 103"/>
          <p:cNvCxnSpPr/>
          <p:nvPr/>
        </p:nvCxnSpPr>
        <p:spPr>
          <a:xfrm flipH="1">
            <a:off x="3489325" y="1909763"/>
            <a:ext cx="2543175" cy="3470275"/>
          </a:xfrm>
          <a:prstGeom prst="straightConnector1">
            <a:avLst/>
          </a:prstGeom>
          <a:ln w="381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2 87"/>
          <p:cNvCxnSpPr/>
          <p:nvPr/>
        </p:nvCxnSpPr>
        <p:spPr>
          <a:xfrm>
            <a:off x="4191000" y="2287588"/>
            <a:ext cx="1066800" cy="270827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2 92"/>
          <p:cNvCxnSpPr/>
          <p:nvPr/>
        </p:nvCxnSpPr>
        <p:spPr>
          <a:xfrm flipV="1">
            <a:off x="3060700" y="2557463"/>
            <a:ext cx="1892300" cy="2747962"/>
          </a:xfrm>
          <a:prstGeom prst="straightConnector1">
            <a:avLst/>
          </a:prstGeom>
          <a:ln w="38100">
            <a:solidFill>
              <a:srgbClr val="7030A0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 flipV="1">
            <a:off x="4038600" y="2393950"/>
            <a:ext cx="990600" cy="26304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2 2"/>
          <p:cNvCxnSpPr/>
          <p:nvPr/>
        </p:nvCxnSpPr>
        <p:spPr>
          <a:xfrm>
            <a:off x="3365500" y="4151313"/>
            <a:ext cx="1409700" cy="92233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/>
          <p:cNvCxnSpPr/>
          <p:nvPr/>
        </p:nvCxnSpPr>
        <p:spPr>
          <a:xfrm>
            <a:off x="1668463" y="3327400"/>
            <a:ext cx="3114675" cy="20399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flipH="1" flipV="1">
            <a:off x="1754188" y="3181350"/>
            <a:ext cx="3275012" cy="18923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/>
          <p:cNvCxnSpPr/>
          <p:nvPr/>
        </p:nvCxnSpPr>
        <p:spPr>
          <a:xfrm flipH="1">
            <a:off x="1668463" y="2057400"/>
            <a:ext cx="1455737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6" name="Picture 2" descr="maschio-femm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3310">
            <a:off x="7635588" y="4697145"/>
            <a:ext cx="1270000" cy="130492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152400" y="457200"/>
            <a:ext cx="9753600" cy="795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 err="1">
                <a:solidFill>
                  <a:srgbClr val="009999"/>
                </a:solidFill>
                <a:latin typeface="Bell MT" pitchFamily="18" charset="0"/>
              </a:rPr>
              <a:t>Cancer</a:t>
            </a:r>
            <a:r>
              <a:rPr lang="it-IT" sz="3600" b="1" dirty="0">
                <a:solidFill>
                  <a:srgbClr val="009999"/>
                </a:solidFill>
                <a:latin typeface="Bell MT" pitchFamily="18" charset="0"/>
              </a:rPr>
              <a:t>, CVD, T2 </a:t>
            </a:r>
            <a:r>
              <a:rPr lang="it-IT" sz="3600" b="1" dirty="0" err="1" smtClean="0">
                <a:solidFill>
                  <a:srgbClr val="009999"/>
                </a:solidFill>
                <a:latin typeface="Bell MT" pitchFamily="18" charset="0"/>
              </a:rPr>
              <a:t>Diabetes</a:t>
            </a:r>
            <a:r>
              <a:rPr lang="it-IT" sz="3600" b="1" dirty="0" smtClean="0">
                <a:solidFill>
                  <a:srgbClr val="009999"/>
                </a:solidFill>
                <a:latin typeface="Bell MT" pitchFamily="18" charset="0"/>
              </a:rPr>
              <a:t>, </a:t>
            </a:r>
            <a:r>
              <a:rPr lang="it-IT" sz="3600" b="1" dirty="0">
                <a:solidFill>
                  <a:srgbClr val="009999"/>
                </a:solidFill>
                <a:latin typeface="Bell MT" pitchFamily="18" charset="0"/>
              </a:rPr>
              <a:t>Alzheimer</a:t>
            </a:r>
            <a:r>
              <a:rPr lang="it-IT" sz="4000" b="1" dirty="0">
                <a:solidFill>
                  <a:srgbClr val="009999"/>
                </a:solidFill>
                <a:latin typeface="Bell MT" pitchFamily="18" charset="0"/>
              </a:rPr>
              <a:t>, </a:t>
            </a:r>
            <a:r>
              <a:rPr lang="it-IT" sz="4000" b="1" dirty="0" smtClean="0">
                <a:solidFill>
                  <a:srgbClr val="009999"/>
                </a:solidFill>
                <a:latin typeface="Bell MT" pitchFamily="18" charset="0"/>
              </a:rPr>
              <a:t>…:    </a:t>
            </a:r>
            <a:r>
              <a:rPr lang="it-IT" sz="3600" b="1" i="1" dirty="0">
                <a:solidFill>
                  <a:srgbClr val="FF9933"/>
                </a:solidFill>
                <a:latin typeface="Bell MT" pitchFamily="18" charset="0"/>
              </a:rPr>
              <a:t>RISK FACTORS</a:t>
            </a:r>
            <a:endParaRPr lang="it-IT" sz="3600" i="1" dirty="0">
              <a:solidFill>
                <a:srgbClr val="FF9933"/>
              </a:solidFill>
              <a:latin typeface="Bell MT" pitchFamily="18" charset="0"/>
            </a:endParaRPr>
          </a:p>
        </p:txBody>
      </p:sp>
      <p:pic>
        <p:nvPicPr>
          <p:cNvPr id="19468" name="Picture 4" descr="attività fis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2958">
            <a:off x="5657850" y="736600"/>
            <a:ext cx="1336675" cy="1890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5" descr="fum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3165">
            <a:off x="2528888" y="5257800"/>
            <a:ext cx="960437" cy="127952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perspectiveAbove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WordArt 6"/>
          <p:cNvSpPr>
            <a:spLocks noChangeArrowheads="1" noChangeShapeType="1" noTextEdit="1"/>
          </p:cNvSpPr>
          <p:nvPr/>
        </p:nvSpPr>
        <p:spPr bwMode="auto">
          <a:xfrm rot="850791">
            <a:off x="4889500" y="2149475"/>
            <a:ext cx="2019300" cy="550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Impact"/>
              </a:rPr>
              <a:t>Attività Fisica</a:t>
            </a:r>
          </a:p>
        </p:txBody>
      </p:sp>
      <p:sp>
        <p:nvSpPr>
          <p:cNvPr id="19471" name="WordArt 7"/>
          <p:cNvSpPr>
            <a:spLocks noChangeArrowheads="1" noChangeShapeType="1" noTextEdit="1"/>
          </p:cNvSpPr>
          <p:nvPr/>
        </p:nvSpPr>
        <p:spPr bwMode="auto">
          <a:xfrm rot="750308">
            <a:off x="2827338" y="6126163"/>
            <a:ext cx="1077912" cy="5715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Fumo</a:t>
            </a:r>
          </a:p>
        </p:txBody>
      </p:sp>
      <p:pic>
        <p:nvPicPr>
          <p:cNvPr id="19472" name="Picture 8" descr="genet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87525"/>
            <a:ext cx="1031875" cy="1539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9" descr="nutri_pg_tp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1763" y="1146175"/>
            <a:ext cx="1824037" cy="119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Below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2895600" y="1704975"/>
            <a:ext cx="990600" cy="5111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Dieta</a:t>
            </a:r>
          </a:p>
        </p:txBody>
      </p:sp>
      <p:sp>
        <p:nvSpPr>
          <p:cNvPr id="19475" name="WordArt 11"/>
          <p:cNvSpPr>
            <a:spLocks noChangeArrowheads="1" noChangeShapeType="1" noTextEdit="1"/>
          </p:cNvSpPr>
          <p:nvPr/>
        </p:nvSpPr>
        <p:spPr bwMode="auto">
          <a:xfrm>
            <a:off x="53975" y="2747963"/>
            <a:ext cx="1846263" cy="6127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Epigenetica</a:t>
            </a:r>
          </a:p>
        </p:txBody>
      </p:sp>
      <p:pic>
        <p:nvPicPr>
          <p:cNvPr id="220172" name="Picture 12"/>
          <p:cNvPicPr>
            <a:picLocks noChangeAspect="1" noChangeArrowheads="1"/>
          </p:cNvPicPr>
          <p:nvPr/>
        </p:nvPicPr>
        <p:blipFill>
          <a:blip r:embed="rId7" cstate="print"/>
          <a:srcRect b="2834"/>
          <a:stretch>
            <a:fillRect/>
          </a:stretch>
        </p:blipFill>
        <p:spPr bwMode="auto">
          <a:xfrm rot="20854794">
            <a:off x="251520" y="4734028"/>
            <a:ext cx="1502668" cy="158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reflection blurRad="6350" stA="50000" endA="300" endPos="55500" dist="508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7" name="WordArt 13"/>
          <p:cNvSpPr>
            <a:spLocks noChangeArrowheads="1" noChangeShapeType="1" noTextEdit="1"/>
          </p:cNvSpPr>
          <p:nvPr/>
        </p:nvSpPr>
        <p:spPr bwMode="auto">
          <a:xfrm>
            <a:off x="152400" y="5983288"/>
            <a:ext cx="2057400" cy="6635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9933"/>
                    </a:gs>
                  </a:gsLst>
                  <a:lin ang="5400000" scaled="1"/>
                </a:gradFill>
                <a:latin typeface="Impact"/>
              </a:rPr>
              <a:t>Inquinamento</a:t>
            </a:r>
          </a:p>
        </p:txBody>
      </p:sp>
      <p:pic>
        <p:nvPicPr>
          <p:cNvPr id="22017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6100" y="2181225"/>
            <a:ext cx="1193800" cy="1793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reflection blurRad="6350" stA="50000" endA="300" endPos="90000" dir="5400000" sy="-100000" algn="bl" rotWithShape="0"/>
          </a:effectLst>
          <a:scene3d>
            <a:camera prst="isometricOffAxis2Left"/>
            <a:lightRig rig="threePt" dir="t"/>
          </a:scene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9" name="WordArt 15"/>
          <p:cNvSpPr>
            <a:spLocks noChangeArrowheads="1" noChangeShapeType="1" noTextEdit="1"/>
          </p:cNvSpPr>
          <p:nvPr/>
        </p:nvSpPr>
        <p:spPr bwMode="auto">
          <a:xfrm rot="216961">
            <a:off x="6584950" y="3751263"/>
            <a:ext cx="1858963" cy="5286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3CCCC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Stile di vita</a:t>
            </a:r>
          </a:p>
        </p:txBody>
      </p:sp>
      <p:sp>
        <p:nvSpPr>
          <p:cNvPr id="19480" name="WordArt 16"/>
          <p:cNvSpPr>
            <a:spLocks noChangeArrowheads="1" noChangeShapeType="1" noTextEdit="1"/>
          </p:cNvSpPr>
          <p:nvPr/>
        </p:nvSpPr>
        <p:spPr bwMode="auto">
          <a:xfrm>
            <a:off x="7544594" y="5968400"/>
            <a:ext cx="1114425" cy="7080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5E4776"/>
                    </a:gs>
                    <a:gs pos="50000">
                      <a:srgbClr val="CC99FF"/>
                    </a:gs>
                    <a:gs pos="100000">
                      <a:srgbClr val="5E4776"/>
                    </a:gs>
                  </a:gsLst>
                  <a:lin ang="5400000" scaled="1"/>
                </a:gradFill>
                <a:latin typeface="Impact"/>
              </a:rPr>
              <a:t>Genere</a:t>
            </a:r>
          </a:p>
        </p:txBody>
      </p:sp>
      <p:pic>
        <p:nvPicPr>
          <p:cNvPr id="220177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63682">
            <a:off x="4438588" y="5360593"/>
            <a:ext cx="2362200" cy="11461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  <a:reflection blurRad="6350" stA="50000" endA="300" endPos="90000" dir="5400000" sy="-100000" algn="bl" rotWithShape="0"/>
          </a:effectLst>
          <a:scene3d>
            <a:camera prst="perspectiveAbove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2" name="WordArt 18"/>
          <p:cNvSpPr>
            <a:spLocks noChangeArrowheads="1" noChangeShapeType="1" noTextEdit="1"/>
          </p:cNvSpPr>
          <p:nvPr/>
        </p:nvSpPr>
        <p:spPr bwMode="auto">
          <a:xfrm>
            <a:off x="4826000" y="5040313"/>
            <a:ext cx="1397000" cy="554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5400000" scaled="1"/>
                </a:gradFill>
                <a:latin typeface="Impact"/>
              </a:rPr>
              <a:t>MICROBIOTA</a:t>
            </a:r>
          </a:p>
        </p:txBody>
      </p:sp>
      <p:pic>
        <p:nvPicPr>
          <p:cNvPr id="19483" name="Picture 4" descr="http://www.neuroscienze.net/wp-content/uploads/2011/11/Click8__Maternita_g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625" y="2794000"/>
            <a:ext cx="1028700" cy="1476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18"/>
          <p:cNvSpPr>
            <a:spLocks noChangeArrowheads="1" noChangeShapeType="1" noTextEdit="1"/>
          </p:cNvSpPr>
          <p:nvPr/>
        </p:nvSpPr>
        <p:spPr bwMode="auto">
          <a:xfrm rot="871584">
            <a:off x="2768678" y="2944288"/>
            <a:ext cx="3105036" cy="21322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10" dirty="0">
                <a:ln w="9525">
                  <a:round/>
                  <a:headEnd/>
                  <a:tailEnd/>
                </a:ln>
                <a:solidFill>
                  <a:srgbClr val="66FF66"/>
                </a:solidFill>
                <a:latin typeface="Impact"/>
              </a:rPr>
              <a:t>Peso alla nascita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10" dirty="0">
                <a:ln w="9525">
                  <a:round/>
                  <a:headEnd/>
                  <a:tailEnd/>
                </a:ln>
                <a:solidFill>
                  <a:srgbClr val="66FF66"/>
                </a:solidFill>
                <a:latin typeface="Impact"/>
              </a:rPr>
              <a:t>Tipo di parto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10" dirty="0">
                <a:ln w="9525">
                  <a:round/>
                  <a:headEnd/>
                  <a:tailEnd/>
                </a:ln>
                <a:solidFill>
                  <a:srgbClr val="66FF66"/>
                </a:solidFill>
                <a:effectLst>
                  <a:innerShdw blurRad="114300">
                    <a:prstClr val="black"/>
                  </a:innerShdw>
                </a:effectLst>
                <a:latin typeface="Impact"/>
              </a:rPr>
              <a:t>Allattamento</a:t>
            </a:r>
            <a:r>
              <a:rPr lang="it-IT" sz="3200" kern="10" dirty="0">
                <a:ln w="9525">
                  <a:round/>
                  <a:headEnd/>
                  <a:tailEnd/>
                </a:ln>
                <a:solidFill>
                  <a:srgbClr val="66FF66"/>
                </a:solidFill>
                <a:latin typeface="Impact"/>
              </a:rPr>
              <a:t> al seno</a:t>
            </a:r>
          </a:p>
        </p:txBody>
      </p:sp>
      <p:cxnSp>
        <p:nvCxnSpPr>
          <p:cNvPr id="33" name="Connettore 2 32"/>
          <p:cNvCxnSpPr/>
          <p:nvPr/>
        </p:nvCxnSpPr>
        <p:spPr>
          <a:xfrm flipH="1">
            <a:off x="6032500" y="2344738"/>
            <a:ext cx="323850" cy="2468562"/>
          </a:xfrm>
          <a:prstGeom prst="straightConnector1">
            <a:avLst/>
          </a:prstGeom>
          <a:ln w="381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V="1">
            <a:off x="1609725" y="2154238"/>
            <a:ext cx="1200150" cy="287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V="1">
            <a:off x="2566988" y="4338638"/>
            <a:ext cx="0" cy="949325"/>
          </a:xfrm>
          <a:prstGeom prst="straightConnector1">
            <a:avLst/>
          </a:prstGeom>
          <a:ln w="38100">
            <a:solidFill>
              <a:srgbClr val="7030A0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H="1">
            <a:off x="3094038" y="2298700"/>
            <a:ext cx="920750" cy="8382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H="1" flipV="1">
            <a:off x="6738938" y="2024063"/>
            <a:ext cx="522287" cy="5334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V="1">
            <a:off x="1397000" y="2393950"/>
            <a:ext cx="1216025" cy="2449513"/>
          </a:xfrm>
          <a:prstGeom prst="straightConnector1">
            <a:avLst/>
          </a:prstGeom>
          <a:ln w="38100">
            <a:solidFill>
              <a:schemeClr val="accent1">
                <a:lumMod val="10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6223000" y="5162550"/>
            <a:ext cx="1541463" cy="190500"/>
          </a:xfrm>
          <a:prstGeom prst="straightConnector1">
            <a:avLst/>
          </a:prstGeom>
          <a:ln w="38100">
            <a:solidFill>
              <a:srgbClr val="FF66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 flipV="1">
            <a:off x="7315200" y="4338638"/>
            <a:ext cx="458788" cy="735012"/>
          </a:xfrm>
          <a:prstGeom prst="straightConnector1">
            <a:avLst/>
          </a:prstGeom>
          <a:ln w="38100">
            <a:solidFill>
              <a:srgbClr val="FF66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flipH="1" flipV="1">
            <a:off x="5703888" y="2895600"/>
            <a:ext cx="2070100" cy="2220913"/>
          </a:xfrm>
          <a:prstGeom prst="straightConnector1">
            <a:avLst/>
          </a:prstGeom>
          <a:ln w="38100">
            <a:solidFill>
              <a:srgbClr val="FF66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 flipH="1" flipV="1">
            <a:off x="1406525" y="3321050"/>
            <a:ext cx="1206500" cy="68421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>
            <a:off x="6324600" y="5116513"/>
            <a:ext cx="1449388" cy="37941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 flipV="1">
            <a:off x="6134100" y="4151313"/>
            <a:ext cx="1790700" cy="76517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flipH="1" flipV="1">
            <a:off x="1201738" y="3270250"/>
            <a:ext cx="188912" cy="1762125"/>
          </a:xfrm>
          <a:prstGeom prst="straightConnector1">
            <a:avLst/>
          </a:prstGeom>
          <a:ln w="38100">
            <a:solidFill>
              <a:schemeClr val="accent1">
                <a:lumMod val="10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/>
          <p:cNvCxnSpPr/>
          <p:nvPr/>
        </p:nvCxnSpPr>
        <p:spPr>
          <a:xfrm flipV="1">
            <a:off x="1620838" y="4270375"/>
            <a:ext cx="5008562" cy="733425"/>
          </a:xfrm>
          <a:prstGeom prst="straightConnector1">
            <a:avLst/>
          </a:prstGeom>
          <a:ln w="38100">
            <a:solidFill>
              <a:schemeClr val="accent1">
                <a:lumMod val="10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/>
          <p:cNvCxnSpPr/>
          <p:nvPr/>
        </p:nvCxnSpPr>
        <p:spPr>
          <a:xfrm>
            <a:off x="1620838" y="5003800"/>
            <a:ext cx="3154362" cy="215900"/>
          </a:xfrm>
          <a:prstGeom prst="straightConnector1">
            <a:avLst/>
          </a:prstGeom>
          <a:ln w="38100">
            <a:solidFill>
              <a:schemeClr val="accent1">
                <a:lumMod val="10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/>
          <p:cNvCxnSpPr/>
          <p:nvPr/>
        </p:nvCxnSpPr>
        <p:spPr>
          <a:xfrm flipV="1">
            <a:off x="1549400" y="4244975"/>
            <a:ext cx="812800" cy="750888"/>
          </a:xfrm>
          <a:prstGeom prst="straightConnector1">
            <a:avLst/>
          </a:prstGeom>
          <a:ln w="38100">
            <a:solidFill>
              <a:schemeClr val="accent1">
                <a:lumMod val="10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/>
          <p:cNvCxnSpPr/>
          <p:nvPr/>
        </p:nvCxnSpPr>
        <p:spPr>
          <a:xfrm flipV="1">
            <a:off x="3414713" y="3327400"/>
            <a:ext cx="3776662" cy="2220913"/>
          </a:xfrm>
          <a:prstGeom prst="straightConnector1">
            <a:avLst/>
          </a:prstGeom>
          <a:ln w="38100">
            <a:solidFill>
              <a:srgbClr val="7030A0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/>
          <p:cNvCxnSpPr/>
          <p:nvPr/>
        </p:nvCxnSpPr>
        <p:spPr>
          <a:xfrm flipV="1">
            <a:off x="5753100" y="2794000"/>
            <a:ext cx="381000" cy="21224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/>
          <p:nvPr/>
        </p:nvCxnSpPr>
        <p:spPr>
          <a:xfrm>
            <a:off x="4522788" y="1882775"/>
            <a:ext cx="2868612" cy="5413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2 100"/>
          <p:cNvCxnSpPr/>
          <p:nvPr/>
        </p:nvCxnSpPr>
        <p:spPr>
          <a:xfrm>
            <a:off x="6443663" y="2111375"/>
            <a:ext cx="723900" cy="606425"/>
          </a:xfrm>
          <a:prstGeom prst="straightConnector1">
            <a:avLst/>
          </a:prstGeom>
          <a:ln w="381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/>
          <p:cNvCxnSpPr/>
          <p:nvPr/>
        </p:nvCxnSpPr>
        <p:spPr>
          <a:xfrm flipH="1">
            <a:off x="1668463" y="1795463"/>
            <a:ext cx="4038600" cy="831850"/>
          </a:xfrm>
          <a:prstGeom prst="straightConnector1">
            <a:avLst/>
          </a:prstGeom>
          <a:ln w="381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/>
          <p:nvPr/>
        </p:nvCxnSpPr>
        <p:spPr>
          <a:xfrm flipH="1" flipV="1">
            <a:off x="3390900" y="3054350"/>
            <a:ext cx="3776663" cy="8096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/>
          <p:cNvCxnSpPr/>
          <p:nvPr/>
        </p:nvCxnSpPr>
        <p:spPr>
          <a:xfrm flipH="1">
            <a:off x="6032500" y="4338638"/>
            <a:ext cx="852488" cy="50641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112"/>
          <p:cNvCxnSpPr/>
          <p:nvPr/>
        </p:nvCxnSpPr>
        <p:spPr>
          <a:xfrm flipH="1" flipV="1">
            <a:off x="1900238" y="2747963"/>
            <a:ext cx="5191125" cy="306387"/>
          </a:xfrm>
          <a:prstGeom prst="straightConnector1">
            <a:avLst/>
          </a:prstGeom>
          <a:ln w="38100">
            <a:solidFill>
              <a:srgbClr val="CC33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2 96"/>
          <p:cNvCxnSpPr/>
          <p:nvPr/>
        </p:nvCxnSpPr>
        <p:spPr>
          <a:xfrm>
            <a:off x="4522788" y="1676400"/>
            <a:ext cx="1354137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2 118"/>
          <p:cNvCxnSpPr>
            <a:stCxn id="19475" idx="3"/>
          </p:cNvCxnSpPr>
          <p:nvPr/>
        </p:nvCxnSpPr>
        <p:spPr>
          <a:xfrm>
            <a:off x="1900238" y="3054350"/>
            <a:ext cx="588962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1655763" y="5529263"/>
            <a:ext cx="911225" cy="0"/>
          </a:xfrm>
          <a:prstGeom prst="straightConnector1">
            <a:avLst/>
          </a:prstGeom>
          <a:ln w="38100">
            <a:solidFill>
              <a:srgbClr val="00206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7764463" y="606536"/>
            <a:ext cx="1011098" cy="1354025"/>
          </a:xfrm>
          <a:prstGeom prst="ellipse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dirty="0" smtClean="0">
                <a:latin typeface="Algerian" pitchFamily="82" charset="0"/>
              </a:rPr>
              <a:t>?</a:t>
            </a:r>
            <a:endParaRPr lang="it-IT" sz="72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3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9550"/>
            <a:ext cx="9753600" cy="72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4" name="AutoShape 4"/>
          <p:cNvSpPr>
            <a:spLocks noChangeArrowheads="1"/>
          </p:cNvSpPr>
          <p:nvPr/>
        </p:nvSpPr>
        <p:spPr bwMode="auto">
          <a:xfrm rot="-1696111">
            <a:off x="3984625" y="2686050"/>
            <a:ext cx="1493838" cy="838200"/>
          </a:xfrm>
          <a:prstGeom prst="rightArrow">
            <a:avLst>
              <a:gd name="adj1" fmla="val 50000"/>
              <a:gd name="adj2" fmla="val 44555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kx="3284103" algn="bl" rotWithShape="0">
                    <a:schemeClr val="tx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lIns="50800" tIns="50800" bIns="50800"/>
          <a:lstStyle/>
          <a:p>
            <a:r>
              <a:rPr lang="it-IT">
                <a:latin typeface="Arial" charset="0"/>
                <a:ea typeface="ＭＳ Ｐゴシック" charset="0"/>
              </a:rPr>
              <a:t>Le sindromi geriatriche (1)</a:t>
            </a:r>
          </a:p>
        </p:txBody>
      </p:sp>
      <p:sp>
        <p:nvSpPr>
          <p:cNvPr id="155651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862138"/>
            <a:ext cx="8229600" cy="393541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50800" tIns="50800" bIns="50800"/>
          <a:lstStyle/>
          <a:p>
            <a:pPr marL="382588"/>
            <a:r>
              <a:rPr lang="it-IT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Termine che include quelle </a:t>
            </a:r>
            <a:r>
              <a:rPr lang="it-IT" sz="2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condizioni cliniche che non possono essere inserite in precise categorie di patologie specifiche</a:t>
            </a:r>
          </a:p>
          <a:p>
            <a:pPr marL="382588"/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Condizioni multifattoriali</a:t>
            </a:r>
            <a:r>
              <a:rPr lang="it-IT" sz="2800" dirty="0">
                <a:latin typeface="Arial" charset="0"/>
                <a:ea typeface="ＭＳ Ｐゴシック" charset="0"/>
              </a:rPr>
              <a:t> che si presentano quando </a:t>
            </a:r>
            <a:r>
              <a:rPr lang="it-IT" sz="2800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</a:t>
            </a:r>
            <a:r>
              <a:rPr lang="ja-JP" altLang="it-IT" sz="2800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’</a:t>
            </a:r>
            <a:r>
              <a:rPr lang="it-IT" sz="2800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accumulo di alterazioni a livello di diversi sistemi rende l</a:t>
            </a:r>
            <a:r>
              <a:rPr lang="ja-JP" altLang="it-IT" sz="2800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’</a:t>
            </a:r>
            <a:r>
              <a:rPr lang="it-IT" sz="2800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anziano vulnerabile a situazioni di stress</a:t>
            </a:r>
            <a:r>
              <a:rPr lang="it-IT" sz="2800" dirty="0">
                <a:latin typeface="Arial" charset="0"/>
                <a:ea typeface="ＭＳ Ｐゴシック" charset="0"/>
              </a:rPr>
              <a:t> (cambiamento, stimolo)</a:t>
            </a:r>
          </a:p>
          <a:p>
            <a:pPr marL="382588"/>
            <a:r>
              <a:rPr lang="it-IT" sz="2800" dirty="0">
                <a:latin typeface="Arial" charset="0"/>
                <a:ea typeface="ＭＳ Ｐゴシック" charset="0"/>
              </a:rPr>
              <a:t>La </a:t>
            </a:r>
            <a:r>
              <a:rPr lang="ja-JP" alt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“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fragilità</a:t>
            </a:r>
            <a:r>
              <a:rPr lang="ja-JP" alt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”</a:t>
            </a:r>
            <a:r>
              <a:rPr lang="it-IT" sz="2800" dirty="0">
                <a:latin typeface="Arial" charset="0"/>
                <a:ea typeface="ＭＳ Ｐゴシック" charset="0"/>
              </a:rPr>
              <a:t> è la sindrome geriatrica per eccellenza, e può </a:t>
            </a:r>
            <a:r>
              <a:rPr lang="it-IT" sz="2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predisporre la comparsa di altre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lIns="50800" tIns="50800" bIns="50800"/>
          <a:lstStyle/>
          <a:p>
            <a:r>
              <a:rPr lang="it-IT">
                <a:latin typeface="Arial" charset="0"/>
                <a:ea typeface="ＭＳ Ｐゴシック" charset="0"/>
              </a:rPr>
              <a:t>Le sindromi geriatriche (2)</a:t>
            </a:r>
          </a:p>
        </p:txBody>
      </p:sp>
      <p:sp>
        <p:nvSpPr>
          <p:cNvPr id="157699" name="Segnaposto contenuto 2"/>
          <p:cNvSpPr>
            <a:spLocks noGrp="1"/>
          </p:cNvSpPr>
          <p:nvPr>
            <p:ph idx="4294967295"/>
          </p:nvPr>
        </p:nvSpPr>
        <p:spPr>
          <a:xfrm>
            <a:off x="457200" y="2286000"/>
            <a:ext cx="8229600" cy="3059113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50800" tIns="50800" bIns="50800"/>
          <a:lstStyle/>
          <a:p>
            <a:pPr marL="382588"/>
            <a:r>
              <a:rPr lang="it-IT" sz="2800">
                <a:latin typeface="Arial" charset="0"/>
                <a:ea typeface="ＭＳ Ｐゴシック" charset="0"/>
              </a:rPr>
              <a:t>Frequenti nell</a:t>
            </a:r>
            <a:r>
              <a:rPr lang="ja-JP" altLang="it-IT" sz="2800">
                <a:latin typeface="Arial" charset="0"/>
                <a:ea typeface="ＭＳ Ｐゴシック" charset="0"/>
              </a:rPr>
              <a:t>’</a:t>
            </a:r>
            <a:r>
              <a:rPr lang="it-IT" sz="2800">
                <a:latin typeface="Arial" charset="0"/>
                <a:ea typeface="ＭＳ Ｐゴシック" charset="0"/>
              </a:rPr>
              <a:t>anziano, in particolare nel </a:t>
            </a:r>
            <a:r>
              <a:rPr lang="ja-JP" altLang="it-IT" sz="2800">
                <a:latin typeface="Arial" charset="0"/>
                <a:ea typeface="ＭＳ Ｐゴシック" charset="0"/>
              </a:rPr>
              <a:t>“</a:t>
            </a:r>
            <a:r>
              <a:rPr lang="it-IT" sz="2800">
                <a:latin typeface="Arial" charset="0"/>
                <a:ea typeface="ＭＳ Ｐゴシック" charset="0"/>
              </a:rPr>
              <a:t>fragile</a:t>
            </a:r>
            <a:r>
              <a:rPr lang="ja-JP" altLang="it-IT" sz="2800">
                <a:latin typeface="Arial" charset="0"/>
                <a:ea typeface="ＭＳ Ｐゴシック" charset="0"/>
              </a:rPr>
              <a:t>”</a:t>
            </a:r>
            <a:endParaRPr lang="it-IT" sz="2800">
              <a:latin typeface="Arial" charset="0"/>
              <a:ea typeface="ＭＳ Ｐゴシック" charset="0"/>
            </a:endParaRPr>
          </a:p>
          <a:p>
            <a:pPr marL="382588"/>
            <a:r>
              <a:rPr lang="it-IT" sz="2800" b="1" u="sng">
                <a:latin typeface="Arial" charset="0"/>
                <a:ea typeface="ＭＳ Ｐゴシック" charset="0"/>
              </a:rPr>
              <a:t>Incidono</a:t>
            </a:r>
            <a:r>
              <a:rPr lang="it-IT" sz="2800">
                <a:latin typeface="Arial" charset="0"/>
                <a:ea typeface="ＭＳ Ｐゴシック" charset="0"/>
              </a:rPr>
              <a:t> su comparsa di </a:t>
            </a:r>
            <a:r>
              <a:rPr lang="it-IT" sz="2800" b="1" u="sng">
                <a:solidFill>
                  <a:srgbClr val="FF0000"/>
                </a:solidFill>
                <a:latin typeface="Arial" charset="0"/>
                <a:ea typeface="ＭＳ Ｐゴシック" charset="0"/>
              </a:rPr>
              <a:t>disabilità e qualità della vita</a:t>
            </a:r>
          </a:p>
          <a:p>
            <a:pPr marL="382588"/>
            <a:r>
              <a:rPr lang="it-IT"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Sono causate da fattori di rischio multipli, sinergici</a:t>
            </a:r>
          </a:p>
          <a:p>
            <a:pPr marL="382588"/>
            <a:r>
              <a:rPr lang="it-IT" sz="2800">
                <a:latin typeface="Arial" charset="0"/>
                <a:ea typeface="ＭＳ Ｐゴシック" charset="0"/>
              </a:rPr>
              <a:t>Agiscono su organi bersaglio multipli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lIns="50800" tIns="50800" bIns="50800"/>
          <a:lstStyle/>
          <a:p>
            <a:r>
              <a:rPr lang="it-IT">
                <a:latin typeface="Arial" charset="0"/>
                <a:ea typeface="ＭＳ Ｐゴシック" charset="0"/>
              </a:rPr>
              <a:t>Le sindromi geriatriche (3)</a:t>
            </a:r>
          </a:p>
        </p:txBody>
      </p:sp>
      <p:sp>
        <p:nvSpPr>
          <p:cNvPr id="159747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65288"/>
            <a:ext cx="8229600" cy="4572024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50800" tIns="50800" bIns="50800"/>
          <a:lstStyle/>
          <a:p>
            <a:pPr marL="382588"/>
            <a:r>
              <a:rPr lang="it-IT" sz="2800" dirty="0">
                <a:latin typeface="Arial" charset="0"/>
                <a:ea typeface="ＭＳ Ｐゴシック" charset="0"/>
              </a:rPr>
              <a:t>Alcune delle più comuni sindromi geriatriche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Delirium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Cadute</a:t>
            </a:r>
          </a:p>
          <a:p>
            <a:pPr marL="731838" lvl="1"/>
            <a:r>
              <a:rPr lang="it-IT" b="1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Dizziness</a:t>
            </a:r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/sincope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Incontinenza urinaria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Piaghe da decubito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Declino </a:t>
            </a:r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funzionale</a:t>
            </a:r>
          </a:p>
          <a:p>
            <a:pPr marL="731838" lvl="1"/>
            <a:r>
              <a:rPr lang="it-IT" b="1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Sarcopenia</a:t>
            </a:r>
            <a:endParaRPr lang="it-IT" b="1" dirty="0" smtClean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731838" lvl="1"/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Malnutrizione</a:t>
            </a:r>
          </a:p>
          <a:p>
            <a:pPr marL="731838" lvl="1"/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Farmaci </a:t>
            </a:r>
            <a:endParaRPr lang="it-IT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731838" lvl="1"/>
            <a:endParaRPr lang="it-IT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915400" cy="520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152400" y="6096000"/>
            <a:ext cx="8763000" cy="762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1- età avanzata; </a:t>
            </a:r>
            <a:r>
              <a:rPr 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2- disturbi cognitivi</a:t>
            </a:r>
            <a:r>
              <a:rPr lang="it-IT" sz="2400" b="1" smtClean="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; </a:t>
            </a:r>
            <a:r>
              <a:rPr 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3- disturbi </a:t>
            </a:r>
            <a:r>
              <a:rPr lang="ja-JP" alt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funzionali</a:t>
            </a:r>
            <a:r>
              <a:rPr lang="ja-JP" alt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”</a:t>
            </a:r>
            <a:r>
              <a:rPr 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;</a:t>
            </a:r>
            <a:r>
              <a:rPr lang="it-IT" sz="2400" b="1" smtClean="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4- disturbi del movimento</a:t>
            </a:r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>
            <a:off x="8229600" y="4495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5" name="AutoShape 5"/>
          <p:cNvSpPr>
            <a:spLocks noChangeArrowheads="1"/>
          </p:cNvSpPr>
          <p:nvPr/>
        </p:nvSpPr>
        <p:spPr bwMode="auto">
          <a:xfrm rot="10800000">
            <a:off x="152400" y="4495800"/>
            <a:ext cx="1143000" cy="1447800"/>
          </a:xfrm>
          <a:prstGeom prst="downArrow">
            <a:avLst>
              <a:gd name="adj1" fmla="val 50000"/>
              <a:gd name="adj2" fmla="val 31667"/>
            </a:avLst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6" name="AutoShape 6"/>
          <p:cNvSpPr>
            <a:spLocks noChangeArrowheads="1"/>
          </p:cNvSpPr>
          <p:nvPr/>
        </p:nvSpPr>
        <p:spPr bwMode="auto">
          <a:xfrm rot="10800000">
            <a:off x="457200" y="914400"/>
            <a:ext cx="1143000" cy="1295400"/>
          </a:xfrm>
          <a:prstGeom prst="downArrow">
            <a:avLst>
              <a:gd name="adj1" fmla="val 50000"/>
              <a:gd name="adj2" fmla="val 28333"/>
            </a:avLst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>
            <a:off x="1600200" y="3352800"/>
            <a:ext cx="838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>
            <a:off x="4572000" y="3352800"/>
            <a:ext cx="685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9" name="AutoShape 9"/>
          <p:cNvSpPr>
            <a:spLocks noChangeArrowheads="1"/>
          </p:cNvSpPr>
          <p:nvPr/>
        </p:nvSpPr>
        <p:spPr bwMode="auto">
          <a:xfrm rot="10676798">
            <a:off x="3425825" y="4724400"/>
            <a:ext cx="2514600" cy="5334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228600" y="0"/>
            <a:ext cx="8763000" cy="83820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Meccanismi patogenetici: coinvolgimento multisistemico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(disregolazione), infiammazione, sarcopenia e aterosclerosi</a:t>
            </a:r>
          </a:p>
        </p:txBody>
      </p:sp>
      <p:sp>
        <p:nvSpPr>
          <p:cNvPr id="128011" name="Oval 11"/>
          <p:cNvSpPr>
            <a:spLocks noChangeArrowheads="1"/>
          </p:cNvSpPr>
          <p:nvPr/>
        </p:nvSpPr>
        <p:spPr bwMode="auto">
          <a:xfrm>
            <a:off x="381000" y="838200"/>
            <a:ext cx="6096000" cy="4800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5257800" y="1905000"/>
            <a:ext cx="1371600" cy="2971800"/>
          </a:xfrm>
          <a:prstGeom prst="rect">
            <a:avLst/>
          </a:prstGeom>
          <a:solidFill>
            <a:schemeClr val="folHlink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FRAGILITA</a:t>
            </a:r>
            <a:r>
              <a:rPr lang="ja-JP" altLang="it-IT" b="1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’</a:t>
            </a:r>
            <a:endParaRPr lang="it-IT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04800" y="2286000"/>
            <a:ext cx="1295400" cy="2209800"/>
          </a:xfrm>
          <a:prstGeom prst="rect">
            <a:avLst/>
          </a:prstGeom>
          <a:solidFill>
            <a:srgbClr val="FFCC00"/>
          </a:solidFill>
          <a:ln w="762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SHARED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RISK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FACTORS</a:t>
            </a:r>
          </a:p>
        </p:txBody>
      </p:sp>
      <p:sp>
        <p:nvSpPr>
          <p:cNvPr id="128014" name="AutoShape 14"/>
          <p:cNvSpPr>
            <a:spLocks noChangeArrowheads="1"/>
          </p:cNvSpPr>
          <p:nvPr/>
        </p:nvSpPr>
        <p:spPr bwMode="auto">
          <a:xfrm rot="13376070">
            <a:off x="762000" y="4419600"/>
            <a:ext cx="6858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5" name="AutoShape 15"/>
          <p:cNvSpPr>
            <a:spLocks noChangeArrowheads="1"/>
          </p:cNvSpPr>
          <p:nvPr/>
        </p:nvSpPr>
        <p:spPr bwMode="auto">
          <a:xfrm rot="20554">
            <a:off x="3352800" y="1447800"/>
            <a:ext cx="2209800" cy="7620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6" name="AutoShape 16"/>
          <p:cNvSpPr>
            <a:spLocks noChangeArrowheads="1"/>
          </p:cNvSpPr>
          <p:nvPr/>
        </p:nvSpPr>
        <p:spPr bwMode="auto">
          <a:xfrm rot="2025075">
            <a:off x="5410200" y="1295400"/>
            <a:ext cx="6858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7" name="Rectangle 17"/>
          <p:cNvSpPr>
            <a:spLocks noChangeArrowheads="1"/>
          </p:cNvSpPr>
          <p:nvPr/>
        </p:nvSpPr>
        <p:spPr bwMode="auto">
          <a:xfrm>
            <a:off x="4324350" y="5638800"/>
            <a:ext cx="481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Inouye. J Am Geriatr Soc 55:780–791, 2007</a:t>
            </a: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2590800" y="2667000"/>
            <a:ext cx="2057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Incontinenza urinaria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590800" y="3124200"/>
            <a:ext cx="1600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Cadute</a:t>
            </a:r>
          </a:p>
        </p:txBody>
      </p:sp>
      <p:sp>
        <p:nvSpPr>
          <p:cNvPr id="128020" name="Rectangle 20"/>
          <p:cNvSpPr>
            <a:spLocks noChangeArrowheads="1"/>
          </p:cNvSpPr>
          <p:nvPr/>
        </p:nvSpPr>
        <p:spPr bwMode="auto">
          <a:xfrm>
            <a:off x="2514600" y="3581400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Lesioni da pressione</a:t>
            </a:r>
          </a:p>
        </p:txBody>
      </p:sp>
      <p:sp>
        <p:nvSpPr>
          <p:cNvPr id="128021" name="Rectangle 21"/>
          <p:cNvSpPr>
            <a:spLocks noChangeArrowheads="1"/>
          </p:cNvSpPr>
          <p:nvPr/>
        </p:nvSpPr>
        <p:spPr bwMode="auto">
          <a:xfrm>
            <a:off x="2514600" y="4495800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Declino funzionale</a:t>
            </a:r>
          </a:p>
        </p:txBody>
      </p:sp>
      <p:sp>
        <p:nvSpPr>
          <p:cNvPr id="128022" name="Rectangle 22"/>
          <p:cNvSpPr>
            <a:spLocks noChangeArrowheads="1"/>
          </p:cNvSpPr>
          <p:nvPr/>
        </p:nvSpPr>
        <p:spPr bwMode="auto">
          <a:xfrm>
            <a:off x="2590800" y="4038600"/>
            <a:ext cx="1600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Delirium</a:t>
            </a: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>
            <a:off x="6705600" y="3124200"/>
            <a:ext cx="4572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24" name="Rectangle 24"/>
          <p:cNvSpPr>
            <a:spLocks noChangeArrowheads="1"/>
          </p:cNvSpPr>
          <p:nvPr/>
        </p:nvSpPr>
        <p:spPr bwMode="auto">
          <a:xfrm>
            <a:off x="5029200" y="381000"/>
            <a:ext cx="1676400" cy="533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25" name="Line 25"/>
          <p:cNvSpPr>
            <a:spLocks noChangeShapeType="1"/>
          </p:cNvSpPr>
          <p:nvPr/>
        </p:nvSpPr>
        <p:spPr bwMode="auto">
          <a:xfrm flipH="1" flipV="1">
            <a:off x="4495800" y="3505200"/>
            <a:ext cx="838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8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 animBg="1"/>
      <p:bldP spid="128006" grpId="0" animBg="1"/>
      <p:bldP spid="1280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lIns="50800" tIns="50800" bIns="50800"/>
          <a:lstStyle/>
          <a:p>
            <a:r>
              <a:rPr lang="it-IT">
                <a:latin typeface="Arial" charset="0"/>
                <a:ea typeface="ＭＳ Ｐゴシック" charset="0"/>
              </a:rPr>
              <a:t>Le sindromi geriatriche (3)</a:t>
            </a:r>
          </a:p>
        </p:txBody>
      </p:sp>
      <p:sp>
        <p:nvSpPr>
          <p:cNvPr id="159747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65288"/>
            <a:ext cx="8229600" cy="4572024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50800" tIns="50800" bIns="50800"/>
          <a:lstStyle/>
          <a:p>
            <a:pPr marL="382588"/>
            <a:r>
              <a:rPr lang="it-IT" sz="2800" dirty="0">
                <a:latin typeface="Arial" charset="0"/>
                <a:ea typeface="ＭＳ Ｐゴシック" charset="0"/>
              </a:rPr>
              <a:t>Alcune delle più comuni sindromi geriatriche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Delirium</a:t>
            </a:r>
          </a:p>
          <a:p>
            <a:pPr marL="731838" lvl="1"/>
            <a:r>
              <a:rPr lang="it-IT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Cadute</a:t>
            </a:r>
          </a:p>
          <a:p>
            <a:pPr marL="731838" lvl="1"/>
            <a:r>
              <a:rPr lang="it-IT" b="1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Dizziness</a:t>
            </a:r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/sincope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Incontinenza urinaria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Piaghe da decubito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Declino </a:t>
            </a:r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funzionale</a:t>
            </a:r>
          </a:p>
          <a:p>
            <a:pPr marL="731838" lvl="1"/>
            <a:r>
              <a:rPr lang="it-IT" b="1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Sarcopenia</a:t>
            </a:r>
            <a:endParaRPr lang="it-IT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731838" lvl="1"/>
            <a:endParaRPr lang="it-IT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1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8229600" cy="939800"/>
          </a:xfrm>
        </p:spPr>
        <p:txBody>
          <a:bodyPr rIns="132080"/>
          <a:lstStyle/>
          <a:p>
            <a:pPr indent="0" eaLnBrk="1" hangingPunct="1"/>
            <a:r>
              <a:rPr lang="en-US" sz="3200" b="1">
                <a:latin typeface="Verdana" charset="0"/>
              </a:rPr>
              <a:t>FATTORI DI RISCHIO INTRINSECI </a:t>
            </a:r>
            <a:br>
              <a:rPr lang="en-US" sz="3200" b="1">
                <a:latin typeface="Verdana" charset="0"/>
              </a:rPr>
            </a:br>
            <a:endParaRPr lang="en-US" sz="3200" b="1">
              <a:latin typeface="Verdana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8625" y="2000250"/>
            <a:ext cx="8229600" cy="45720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Verdana" charset="0"/>
              </a:rPr>
              <a:t>ETA</a:t>
            </a:r>
            <a:r>
              <a:rPr lang="ja-JP" altLang="en-US" sz="2000" b="1">
                <a:solidFill>
                  <a:srgbClr val="FF0000"/>
                </a:solidFill>
                <a:latin typeface="Verdana" charset="0"/>
              </a:rPr>
              <a:t>’</a:t>
            </a:r>
            <a:r>
              <a:rPr lang="en-US" sz="2000" b="1">
                <a:solidFill>
                  <a:srgbClr val="FF0000"/>
                </a:solidFill>
                <a:latin typeface="Verdana" charset="0"/>
              </a:rPr>
              <a:t> SUPERIORE AD 75-80 ANNI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Verdana" charset="0"/>
              </a:rPr>
              <a:t>STORIA DI CADUTE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DEFICIT DEL CAMMINO/USO DI AUSILII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DEFICIT DI EQUILIBRIO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DEFICIT DI CONTROLLO POSTURALE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DEBOLEZZA MUSCOLARE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DEFICIT VISIVI E UDITIVI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PATOLOGIA ARTICOLARE (artrosi, fratture)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ALTERAZIONI DELLA FUNZIONALITA</a:t>
            </a:r>
            <a:r>
              <a:rPr lang="ja-JP" altLang="en-US" sz="2000" b="1">
                <a:latin typeface="Verdana" charset="0"/>
              </a:rPr>
              <a:t>’</a:t>
            </a:r>
            <a:r>
              <a:rPr lang="en-US" sz="2000" b="1">
                <a:latin typeface="Verdana" charset="0"/>
              </a:rPr>
              <a:t> CARDIACA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FARMACI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>
                <a:latin typeface="Verdana" charset="0"/>
              </a:rPr>
              <a:t>INCONTINENZA URINARIA DA URGENZA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266825"/>
          </a:xfrm>
        </p:spPr>
        <p:txBody>
          <a:bodyPr rIns="132080"/>
          <a:lstStyle/>
          <a:p>
            <a:pPr indent="0" eaLnBrk="1" hangingPunct="1"/>
            <a:r>
              <a:rPr lang="en-US" sz="3200" b="1">
                <a:latin typeface="Lucida Grande" charset="0"/>
              </a:rPr>
              <a:t>FATTORI DI RISCHIO ESTRINSECI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62513" y="1285875"/>
            <a:ext cx="4281487" cy="5043488"/>
          </a:xfrm>
        </p:spPr>
        <p:txBody>
          <a:bodyPr rIns="132080"/>
          <a:lstStyle/>
          <a:p>
            <a:pPr eaLnBrk="1" hangingPunct="1"/>
            <a:r>
              <a:rPr lang="en-US" sz="2400" b="1">
                <a:latin typeface="Lucida Grande" charset="0"/>
              </a:rPr>
              <a:t>Scarsa illuminazione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Tappeti, scendiletto, pedane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Pavimenti scivolosi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Fili elettrici in esposizione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Bagno senza adeguati ausili, doccia senza antiscivolo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Oggetti riposti in alto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Terapia ev durante la deambuazione</a:t>
            </a:r>
          </a:p>
        </p:txBody>
      </p:sp>
      <p:pic>
        <p:nvPicPr>
          <p:cNvPr id="62468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85875"/>
            <a:ext cx="21955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85875"/>
            <a:ext cx="12954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357438"/>
            <a:ext cx="18716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75"/>
            <a:ext cx="12588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4143375"/>
            <a:ext cx="15843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8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5143500"/>
            <a:ext cx="14033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9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00625"/>
            <a:ext cx="14398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3200" b="1">
                <a:latin typeface="Lucida Grande" charset="0"/>
              </a:rPr>
              <a:t>FATTORI DI RISCHIO ESTRINSECI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86313" y="1600200"/>
            <a:ext cx="4038600" cy="5257800"/>
          </a:xfrm>
        </p:spPr>
        <p:txBody>
          <a:bodyPr rIns="132080"/>
          <a:lstStyle/>
          <a:p>
            <a:pPr eaLnBrk="1" hangingPunct="1"/>
            <a:r>
              <a:rPr lang="en-US" sz="2400" b="1">
                <a:latin typeface="Lucida Grande" charset="0"/>
              </a:rPr>
              <a:t>presenza di marciapiedi rotti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cordoli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gradini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asfalto scivoloso per le condizioni ambientali (pioggia e gelo)</a:t>
            </a:r>
          </a:p>
          <a:p>
            <a:pPr eaLnBrk="1" hangingPunct="1"/>
            <a:r>
              <a:rPr lang="en-US" sz="2400" b="1">
                <a:latin typeface="Lucida Grande" charset="0"/>
              </a:rPr>
              <a:t>scarpe inadeguate (strette, tacco alto,suola scivolosa)</a:t>
            </a:r>
          </a:p>
        </p:txBody>
      </p:sp>
      <p:pic>
        <p:nvPicPr>
          <p:cNvPr id="63492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1571625"/>
            <a:ext cx="23749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097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00188"/>
            <a:ext cx="18716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157788"/>
            <a:ext cx="16557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0106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69" y="232467"/>
            <a:ext cx="773616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Rettangolo 1"/>
          <p:cNvSpPr/>
          <p:nvPr/>
        </p:nvSpPr>
        <p:spPr>
          <a:xfrm>
            <a:off x="451620" y="5517232"/>
            <a:ext cx="2693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>
                <a:solidFill>
                  <a:srgbClr val="009999"/>
                </a:solidFill>
                <a:latin typeface="Bell MT" pitchFamily="18" charset="0"/>
              </a:rPr>
              <a:t>T2 </a:t>
            </a:r>
            <a:r>
              <a:rPr lang="it-IT" sz="3600" b="1" kern="0" dirty="0" err="1">
                <a:solidFill>
                  <a:srgbClr val="009999"/>
                </a:solidFill>
                <a:latin typeface="Bell MT" pitchFamily="18" charset="0"/>
              </a:rPr>
              <a:t>Diabetes</a:t>
            </a:r>
            <a:endParaRPr lang="it-IT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987824" y="6488668"/>
            <a:ext cx="4780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alibri"/>
              </a:rPr>
              <a:t>Harsh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Panwar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et al 2012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doi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: 10.1002/dmrr.2376</a:t>
            </a:r>
          </a:p>
        </p:txBody>
      </p:sp>
    </p:spTree>
    <p:extLst>
      <p:ext uri="{BB962C8B-B14F-4D97-AF65-F5344CB8AC3E}">
        <p14:creationId xmlns:p14="http://schemas.microsoft.com/office/powerpoint/2010/main" xmlns="" val="39655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64393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Verdana" charset="0"/>
            </a:endParaRPr>
          </a:p>
        </p:txBody>
      </p:sp>
      <p:sp>
        <p:nvSpPr>
          <p:cNvPr id="5427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Verdana" charset="0"/>
            </a:endParaRPr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4704D364-8C08-CE43-96E8-4B171B26C38D}" type="slidenum">
              <a:rPr lang="en-US">
                <a:latin typeface="Verdana" charset="0"/>
                <a:cs typeface="ヒラギノ角ゴ ProN W3"/>
              </a:rPr>
              <a:pPr eaLnBrk="1" hangingPunct="1"/>
              <a:t>41</a:t>
            </a:fld>
            <a:endParaRPr lang="en-US">
              <a:latin typeface="Verdana" charset="0"/>
              <a:cs typeface="ヒラギノ角ゴ ProN W3"/>
            </a:endParaRPr>
          </a:p>
        </p:txBody>
      </p:sp>
      <p:pic>
        <p:nvPicPr>
          <p:cNvPr id="542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342900"/>
            <a:ext cx="87153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1259632" y="1700808"/>
            <a:ext cx="5184576" cy="432048"/>
          </a:xfrm>
          <a:prstGeom prst="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Line 2"/>
          <p:cNvSpPr>
            <a:spLocks noChangeShapeType="1"/>
          </p:cNvSpPr>
          <p:nvPr/>
        </p:nvSpPr>
        <p:spPr bwMode="auto">
          <a:xfrm>
            <a:off x="1981200" y="50292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1" name="Line 3"/>
          <p:cNvSpPr>
            <a:spLocks noChangeShapeType="1"/>
          </p:cNvSpPr>
          <p:nvPr/>
        </p:nvSpPr>
        <p:spPr bwMode="auto">
          <a:xfrm flipV="1">
            <a:off x="1981200" y="7620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2057400" y="5181600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50 y</a:t>
            </a:r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2286000" y="4953000"/>
            <a:ext cx="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4" name="Rectangle 6"/>
          <p:cNvSpPr>
            <a:spLocks noChangeArrowheads="1"/>
          </p:cNvSpPr>
          <p:nvPr/>
        </p:nvSpPr>
        <p:spPr bwMode="auto">
          <a:xfrm>
            <a:off x="6553200" y="5181600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80 y</a:t>
            </a:r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>
            <a:off x="7239000" y="495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6" name="Line 8"/>
          <p:cNvSpPr>
            <a:spLocks noChangeShapeType="1"/>
          </p:cNvSpPr>
          <p:nvPr/>
        </p:nvSpPr>
        <p:spPr bwMode="auto">
          <a:xfrm flipV="1">
            <a:off x="6781800" y="4953000"/>
            <a:ext cx="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7" name="Rectangle 9"/>
          <p:cNvSpPr>
            <a:spLocks noChangeArrowheads="1"/>
          </p:cNvSpPr>
          <p:nvPr/>
        </p:nvSpPr>
        <p:spPr bwMode="auto">
          <a:xfrm rot="16200000">
            <a:off x="762000" y="1371600"/>
            <a:ext cx="60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Lean body mass</a:t>
            </a:r>
          </a:p>
        </p:txBody>
      </p:sp>
      <p:sp>
        <p:nvSpPr>
          <p:cNvPr id="227338" name="Rectangle 10"/>
          <p:cNvSpPr>
            <a:spLocks noChangeArrowheads="1"/>
          </p:cNvSpPr>
          <p:nvPr/>
        </p:nvSpPr>
        <p:spPr bwMode="auto">
          <a:xfrm>
            <a:off x="1371600" y="609600"/>
            <a:ext cx="30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%</a:t>
            </a:r>
          </a:p>
        </p:txBody>
      </p:sp>
      <p:sp>
        <p:nvSpPr>
          <p:cNvPr id="227339" name="Line 11"/>
          <p:cNvSpPr>
            <a:spLocks noChangeShapeType="1"/>
          </p:cNvSpPr>
          <p:nvPr/>
        </p:nvSpPr>
        <p:spPr bwMode="auto">
          <a:xfrm>
            <a:off x="1981200" y="1371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40" name="Rectangle 12"/>
          <p:cNvSpPr>
            <a:spLocks noChangeArrowheads="1"/>
          </p:cNvSpPr>
          <p:nvPr/>
        </p:nvSpPr>
        <p:spPr bwMode="auto">
          <a:xfrm>
            <a:off x="1524000" y="12954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</a:t>
            </a:r>
          </a:p>
        </p:txBody>
      </p:sp>
      <p:sp>
        <p:nvSpPr>
          <p:cNvPr id="227341" name="Line 13"/>
          <p:cNvSpPr>
            <a:spLocks noChangeShapeType="1"/>
          </p:cNvSpPr>
          <p:nvPr/>
        </p:nvSpPr>
        <p:spPr bwMode="auto">
          <a:xfrm>
            <a:off x="19812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42" name="Rectangle 14"/>
          <p:cNvSpPr>
            <a:spLocks noChangeArrowheads="1"/>
          </p:cNvSpPr>
          <p:nvPr/>
        </p:nvSpPr>
        <p:spPr bwMode="auto">
          <a:xfrm>
            <a:off x="1447800" y="30480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</a:p>
        </p:txBody>
      </p:sp>
      <p:sp>
        <p:nvSpPr>
          <p:cNvPr id="227343" name="Line 15"/>
          <p:cNvSpPr>
            <a:spLocks noChangeShapeType="1"/>
          </p:cNvSpPr>
          <p:nvPr/>
        </p:nvSpPr>
        <p:spPr bwMode="auto">
          <a:xfrm rot="-173438">
            <a:off x="2057400" y="1219200"/>
            <a:ext cx="533400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44" name="Line 16"/>
          <p:cNvSpPr>
            <a:spLocks noChangeShapeType="1"/>
          </p:cNvSpPr>
          <p:nvPr/>
        </p:nvSpPr>
        <p:spPr bwMode="auto">
          <a:xfrm>
            <a:off x="1981200" y="1371600"/>
            <a:ext cx="525780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45" name="AutoShape 17"/>
          <p:cNvSpPr>
            <a:spLocks noChangeArrowheads="1"/>
          </p:cNvSpPr>
          <p:nvPr/>
        </p:nvSpPr>
        <p:spPr bwMode="auto">
          <a:xfrm rot="-26038330">
            <a:off x="4676775" y="-354012"/>
            <a:ext cx="225425" cy="5181600"/>
          </a:xfrm>
          <a:prstGeom prst="triangle">
            <a:avLst>
              <a:gd name="adj" fmla="val 50000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46" name="Rectangle 18"/>
          <p:cNvSpPr>
            <a:spLocks noChangeArrowheads="1"/>
          </p:cNvSpPr>
          <p:nvPr/>
        </p:nvSpPr>
        <p:spPr bwMode="auto">
          <a:xfrm>
            <a:off x="152400" y="5638800"/>
            <a:ext cx="8991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After about the age of 50 years, there is a progressive 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decrease of muscle mass</a:t>
            </a: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at the rate of 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1-2% per year leading to a 50% reduction</a:t>
            </a: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of muscle mass among those 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aged 80 years and older</a:t>
            </a: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(Baumgartner et al., 1998)</a:t>
            </a:r>
            <a:r>
              <a:rPr lang="it-IT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.</a:t>
            </a:r>
          </a:p>
        </p:txBody>
      </p:sp>
      <p:sp>
        <p:nvSpPr>
          <p:cNvPr id="227347" name="Oval 19"/>
          <p:cNvSpPr>
            <a:spLocks noChangeArrowheads="1"/>
          </p:cNvSpPr>
          <p:nvPr/>
        </p:nvSpPr>
        <p:spPr bwMode="auto">
          <a:xfrm>
            <a:off x="5562600" y="5943600"/>
            <a:ext cx="1828800" cy="457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2"/>
          <p:cNvSpPr>
            <a:spLocks noChangeShapeType="1"/>
          </p:cNvSpPr>
          <p:nvPr/>
        </p:nvSpPr>
        <p:spPr bwMode="auto">
          <a:xfrm>
            <a:off x="1981200" y="50292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5" name="Line 3"/>
          <p:cNvSpPr>
            <a:spLocks noChangeShapeType="1"/>
          </p:cNvSpPr>
          <p:nvPr/>
        </p:nvSpPr>
        <p:spPr bwMode="auto">
          <a:xfrm flipV="1">
            <a:off x="1981200" y="7620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133600" y="5105400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60 y</a:t>
            </a:r>
          </a:p>
        </p:txBody>
      </p:sp>
      <p:sp>
        <p:nvSpPr>
          <p:cNvPr id="228357" name="Line 5"/>
          <p:cNvSpPr>
            <a:spLocks noChangeShapeType="1"/>
          </p:cNvSpPr>
          <p:nvPr/>
        </p:nvSpPr>
        <p:spPr bwMode="auto">
          <a:xfrm>
            <a:off x="2362200" y="4953000"/>
            <a:ext cx="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7086600" y="5105400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90 y</a:t>
            </a:r>
          </a:p>
        </p:txBody>
      </p:sp>
      <p:sp>
        <p:nvSpPr>
          <p:cNvPr id="228359" name="Line 7"/>
          <p:cNvSpPr>
            <a:spLocks noChangeShapeType="1"/>
          </p:cNvSpPr>
          <p:nvPr/>
        </p:nvSpPr>
        <p:spPr bwMode="auto">
          <a:xfrm>
            <a:off x="7239000" y="495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60" name="Line 8"/>
          <p:cNvSpPr>
            <a:spLocks noChangeShapeType="1"/>
          </p:cNvSpPr>
          <p:nvPr/>
        </p:nvSpPr>
        <p:spPr bwMode="auto">
          <a:xfrm flipV="1">
            <a:off x="7315200" y="4953000"/>
            <a:ext cx="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61" name="Rectangle 9"/>
          <p:cNvSpPr>
            <a:spLocks noChangeArrowheads="1"/>
          </p:cNvSpPr>
          <p:nvPr/>
        </p:nvSpPr>
        <p:spPr bwMode="auto">
          <a:xfrm rot="16200000">
            <a:off x="762000" y="1371600"/>
            <a:ext cx="60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Muscular strenght</a:t>
            </a:r>
          </a:p>
        </p:txBody>
      </p:sp>
      <p:sp>
        <p:nvSpPr>
          <p:cNvPr id="228362" name="Rectangle 10"/>
          <p:cNvSpPr>
            <a:spLocks noChangeArrowheads="1"/>
          </p:cNvSpPr>
          <p:nvPr/>
        </p:nvSpPr>
        <p:spPr bwMode="auto">
          <a:xfrm>
            <a:off x="1371600" y="609600"/>
            <a:ext cx="30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%</a:t>
            </a:r>
          </a:p>
        </p:txBody>
      </p:sp>
      <p:sp>
        <p:nvSpPr>
          <p:cNvPr id="228363" name="Line 11"/>
          <p:cNvSpPr>
            <a:spLocks noChangeShapeType="1"/>
          </p:cNvSpPr>
          <p:nvPr/>
        </p:nvSpPr>
        <p:spPr bwMode="auto">
          <a:xfrm>
            <a:off x="1981200" y="1371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64" name="Rectangle 12"/>
          <p:cNvSpPr>
            <a:spLocks noChangeArrowheads="1"/>
          </p:cNvSpPr>
          <p:nvPr/>
        </p:nvSpPr>
        <p:spPr bwMode="auto">
          <a:xfrm>
            <a:off x="1524000" y="12954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</a:t>
            </a:r>
          </a:p>
        </p:txBody>
      </p:sp>
      <p:sp>
        <p:nvSpPr>
          <p:cNvPr id="228365" name="Line 13"/>
          <p:cNvSpPr>
            <a:spLocks noChangeShapeType="1"/>
          </p:cNvSpPr>
          <p:nvPr/>
        </p:nvSpPr>
        <p:spPr bwMode="auto">
          <a:xfrm>
            <a:off x="1981200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66" name="Rectangle 14"/>
          <p:cNvSpPr>
            <a:spLocks noChangeArrowheads="1"/>
          </p:cNvSpPr>
          <p:nvPr/>
        </p:nvSpPr>
        <p:spPr bwMode="auto">
          <a:xfrm>
            <a:off x="1447800" y="30480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</a:p>
        </p:txBody>
      </p:sp>
      <p:sp>
        <p:nvSpPr>
          <p:cNvPr id="228367" name="AutoShape 15"/>
          <p:cNvSpPr>
            <a:spLocks noChangeArrowheads="1"/>
          </p:cNvSpPr>
          <p:nvPr/>
        </p:nvSpPr>
        <p:spPr bwMode="auto">
          <a:xfrm rot="17640152">
            <a:off x="4592637" y="-249237"/>
            <a:ext cx="220663" cy="6053138"/>
          </a:xfrm>
          <a:prstGeom prst="triangle">
            <a:avLst>
              <a:gd name="adj" fmla="val 10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68" name="Rectangle 16"/>
          <p:cNvSpPr>
            <a:spLocks noChangeArrowheads="1"/>
          </p:cNvSpPr>
          <p:nvPr/>
        </p:nvSpPr>
        <p:spPr bwMode="auto">
          <a:xfrm>
            <a:off x="685800" y="5562600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Similarly but with different decline rate and timing, 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muscle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strength</a:t>
            </a: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decreases by about 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3% yearly</a:t>
            </a:r>
            <a:r>
              <a:rPr lang="it-IT" sz="20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after 60 years of age.</a:t>
            </a:r>
          </a:p>
        </p:txBody>
      </p:sp>
      <p:grpSp>
        <p:nvGrpSpPr>
          <p:cNvPr id="228369" name="Group 17"/>
          <p:cNvGrpSpPr>
            <a:grpSpLocks noChangeAspect="1"/>
          </p:cNvGrpSpPr>
          <p:nvPr/>
        </p:nvGrpSpPr>
        <p:grpSpPr bwMode="auto">
          <a:xfrm>
            <a:off x="3124200" y="990600"/>
            <a:ext cx="5562600" cy="3662363"/>
            <a:chOff x="1397" y="811"/>
            <a:chExt cx="3547" cy="2701"/>
          </a:xfrm>
        </p:grpSpPr>
        <p:sp>
          <p:nvSpPr>
            <p:cNvPr id="49172" name="AutoShape 18"/>
            <p:cNvSpPr>
              <a:spLocks noChangeAspect="1" noChangeArrowheads="1" noTextEdit="1"/>
            </p:cNvSpPr>
            <p:nvPr/>
          </p:nvSpPr>
          <p:spPr bwMode="auto">
            <a:xfrm>
              <a:off x="1397" y="811"/>
              <a:ext cx="3547" cy="2701"/>
            </a:xfrm>
            <a:prstGeom prst="rect">
              <a:avLst/>
            </a:prstGeom>
            <a:noFill/>
            <a:ln w="38100">
              <a:solidFill>
                <a:srgbClr val="66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9173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" y="811"/>
              <a:ext cx="3554" cy="2708"/>
            </a:xfrm>
            <a:prstGeom prst="rect">
              <a:avLst/>
            </a:prstGeom>
            <a:noFill/>
            <a:ln w="38100">
              <a:solidFill>
                <a:srgbClr val="66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8372" name="Oval 20"/>
          <p:cNvSpPr>
            <a:spLocks noChangeArrowheads="1"/>
          </p:cNvSpPr>
          <p:nvPr/>
        </p:nvSpPr>
        <p:spPr bwMode="auto">
          <a:xfrm>
            <a:off x="6553200" y="2590800"/>
            <a:ext cx="1905000" cy="762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73" name="Rectangle 21"/>
          <p:cNvSpPr>
            <a:spLocks noChangeArrowheads="1"/>
          </p:cNvSpPr>
          <p:nvPr/>
        </p:nvSpPr>
        <p:spPr bwMode="auto">
          <a:xfrm>
            <a:off x="1752600" y="64008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Robinson S, et al. </a:t>
            </a:r>
            <a:r>
              <a:rPr lang="it-IT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J Ageing Res 2012; </a:t>
            </a: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doi:10.1155/2012/510801</a:t>
            </a:r>
          </a:p>
        </p:txBody>
      </p:sp>
      <p:sp>
        <p:nvSpPr>
          <p:cNvPr id="228374" name="Oval 22"/>
          <p:cNvSpPr>
            <a:spLocks noChangeArrowheads="1"/>
          </p:cNvSpPr>
          <p:nvPr/>
        </p:nvSpPr>
        <p:spPr bwMode="auto">
          <a:xfrm>
            <a:off x="4038600" y="5791200"/>
            <a:ext cx="1371600" cy="609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8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7" grpId="0" animBg="1"/>
      <p:bldP spid="22837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 noChangeAspect="1"/>
          </p:cNvGrpSpPr>
          <p:nvPr/>
        </p:nvGrpSpPr>
        <p:grpSpPr bwMode="auto">
          <a:xfrm>
            <a:off x="-685800" y="169863"/>
            <a:ext cx="9982200" cy="5926137"/>
            <a:chOff x="715" y="781"/>
            <a:chExt cx="4330" cy="2757"/>
          </a:xfrm>
        </p:grpSpPr>
        <p:sp>
          <p:nvSpPr>
            <p:cNvPr id="50186" name="AutoShape 3"/>
            <p:cNvSpPr>
              <a:spLocks noChangeAspect="1" noChangeArrowheads="1" noTextEdit="1"/>
            </p:cNvSpPr>
            <p:nvPr/>
          </p:nvSpPr>
          <p:spPr bwMode="auto">
            <a:xfrm>
              <a:off x="715" y="781"/>
              <a:ext cx="4330" cy="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50187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" y="781"/>
              <a:ext cx="4337" cy="2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4495800" y="3352800"/>
            <a:ext cx="1524000" cy="457200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6477000" y="4800600"/>
            <a:ext cx="1219200" cy="5334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2819400" y="4495800"/>
            <a:ext cx="1447800" cy="3048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819400" y="5105400"/>
            <a:ext cx="1447800" cy="3810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>
            <a:off x="4343400" y="685800"/>
            <a:ext cx="1981200" cy="685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8153400" y="2209800"/>
            <a:ext cx="533400" cy="2209800"/>
          </a:xfrm>
          <a:prstGeom prst="rect">
            <a:avLst/>
          </a:prstGeom>
          <a:noFill/>
          <a:ln w="7620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2895600" y="2362200"/>
            <a:ext cx="1371600" cy="3810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6" name="AutoShape 12"/>
          <p:cNvSpPr>
            <a:spLocks noChangeArrowheads="1"/>
          </p:cNvSpPr>
          <p:nvPr/>
        </p:nvSpPr>
        <p:spPr bwMode="auto">
          <a:xfrm>
            <a:off x="6553200" y="3810000"/>
            <a:ext cx="914400" cy="914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296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5107" name="Group 3"/>
          <p:cNvGrpSpPr>
            <a:grpSpLocks noChangeAspect="1"/>
          </p:cNvGrpSpPr>
          <p:nvPr/>
        </p:nvGrpSpPr>
        <p:grpSpPr bwMode="auto">
          <a:xfrm>
            <a:off x="4343400" y="6192838"/>
            <a:ext cx="4527550" cy="390525"/>
            <a:chOff x="3696" y="3984"/>
            <a:chExt cx="1892" cy="163"/>
          </a:xfrm>
        </p:grpSpPr>
        <p:sp>
          <p:nvSpPr>
            <p:cNvPr id="175108" name="AutoShape 4"/>
            <p:cNvSpPr>
              <a:spLocks noChangeAspect="1" noChangeArrowheads="1" noTextEdit="1"/>
            </p:cNvSpPr>
            <p:nvPr/>
          </p:nvSpPr>
          <p:spPr bwMode="auto">
            <a:xfrm>
              <a:off x="3696" y="3984"/>
              <a:ext cx="189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510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984"/>
              <a:ext cx="189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Oval 2"/>
          <p:cNvSpPr>
            <a:spLocks noChangeArrowheads="1"/>
          </p:cNvSpPr>
          <p:nvPr/>
        </p:nvSpPr>
        <p:spPr bwMode="auto">
          <a:xfrm>
            <a:off x="2895600" y="1981200"/>
            <a:ext cx="3124200" cy="2971800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SARCOPENIA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3124200" y="3200400"/>
            <a:ext cx="2667000" cy="838200"/>
          </a:xfrm>
          <a:prstGeom prst="rect">
            <a:avLst/>
          </a:prstGeom>
          <a:solidFill>
            <a:srgbClr val="FDFF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Genes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Small birth weight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Mitochondrial apoptosis</a:t>
            </a: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2819400" y="228600"/>
            <a:ext cx="2590800" cy="762000"/>
          </a:xfrm>
          <a:prstGeom prst="rect">
            <a:avLst/>
          </a:prstGeom>
          <a:solidFill>
            <a:srgbClr val="0099FF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99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 Activity</a:t>
            </a:r>
            <a:r>
              <a:rPr lang="it-IT" sz="24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 rot="-748630">
            <a:off x="5562600" y="45720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CC99FF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 IGF-1</a:t>
            </a: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6400800" y="358140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99CC00"/>
                </a:solidFill>
                <a:latin typeface="Arial" charset="0"/>
                <a:ea typeface="ＭＳ Ｐゴシック" charset="0"/>
                <a:cs typeface="ＭＳ Ｐゴシック" charset="0"/>
              </a:rPr>
              <a:t>Long term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99CC00"/>
                </a:solidFill>
                <a:latin typeface="Arial" charset="0"/>
                <a:ea typeface="ＭＳ Ｐゴシック" charset="0"/>
                <a:cs typeface="ＭＳ Ｐゴシック" charset="0"/>
              </a:rPr>
              <a:t>Glucocorticoid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99CC00"/>
                </a:solidFill>
                <a:latin typeface="Arial" charset="0"/>
                <a:ea typeface="ＭＳ Ｐゴシック" charset="0"/>
                <a:cs typeface="ＭＳ Ｐゴシック" charset="0"/>
              </a:rPr>
              <a:t>treatment</a:t>
            </a:r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2438400" y="49530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Motor unit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1981200" y="57150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 CNTF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 rot="1800602">
            <a:off x="5181600" y="12192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Capillary Blood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flow</a:t>
            </a: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 rot="1840657">
            <a:off x="5943600" y="4572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 muscle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NO synthase</a:t>
            </a:r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 rot="-917209">
            <a:off x="1295400" y="11430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Decreased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Protein Intake</a:t>
            </a:r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 rot="-560680">
            <a:off x="304800" y="3810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DFFB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Anoressia</a:t>
            </a:r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 rot="-647727">
            <a:off x="3886200" y="5105400"/>
            <a:ext cx="1905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CC3399"/>
                </a:solidFill>
                <a:latin typeface="Arial" charset="0"/>
                <a:ea typeface="ＭＳ Ｐゴシック" charset="0"/>
                <a:cs typeface="ＭＳ Ｐゴシック" charset="0"/>
              </a:rPr>
              <a:t>Insulin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CC3399"/>
                </a:solidFill>
                <a:latin typeface="Arial" charset="0"/>
                <a:ea typeface="ＭＳ Ｐゴシック" charset="0"/>
                <a:cs typeface="ＭＳ Ｐゴシック" charset="0"/>
              </a:rPr>
              <a:t>resistance</a:t>
            </a:r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533400" y="27432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FF"/>
                </a:solidFill>
                <a:latin typeface="Arial" charset="0"/>
                <a:ea typeface="ＭＳ Ｐゴシック" charset="0"/>
                <a:cs typeface="ＭＳ Ｐゴシック" charset="0"/>
              </a:rPr>
              <a:t>Vitamin 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FF"/>
                </a:solidFill>
                <a:latin typeface="Arial" charset="0"/>
                <a:ea typeface="ＭＳ Ｐゴシック" charset="0"/>
                <a:cs typeface="ＭＳ Ｐゴシック" charset="0"/>
              </a:rPr>
              <a:t>Deficiency</a:t>
            </a:r>
            <a:r>
              <a:rPr lang="it-IT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 rot="1844431">
            <a:off x="1143000" y="38100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TNF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IL-6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 rot="1888125">
            <a:off x="0" y="46482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Proinflammatory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Cytokines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 rot="-706682">
            <a:off x="6019800" y="51816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CC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Decreased GH</a:t>
            </a:r>
          </a:p>
        </p:txBody>
      </p:sp>
      <p:sp>
        <p:nvSpPr>
          <p:cNvPr id="193554" name="Line 18"/>
          <p:cNvSpPr>
            <a:spLocks noChangeShapeType="1"/>
          </p:cNvSpPr>
          <p:nvPr/>
        </p:nvSpPr>
        <p:spPr bwMode="auto">
          <a:xfrm>
            <a:off x="1371600" y="11430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55" name="Line 19"/>
          <p:cNvSpPr>
            <a:spLocks noChangeShapeType="1"/>
          </p:cNvSpPr>
          <p:nvPr/>
        </p:nvSpPr>
        <p:spPr bwMode="auto">
          <a:xfrm>
            <a:off x="2590800" y="1905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56" name="Line 20"/>
          <p:cNvSpPr>
            <a:spLocks noChangeShapeType="1"/>
          </p:cNvSpPr>
          <p:nvPr/>
        </p:nvSpPr>
        <p:spPr bwMode="auto">
          <a:xfrm>
            <a:off x="2133600" y="3048000"/>
            <a:ext cx="685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57" name="Line 21"/>
          <p:cNvSpPr>
            <a:spLocks noChangeShapeType="1"/>
          </p:cNvSpPr>
          <p:nvPr/>
        </p:nvSpPr>
        <p:spPr bwMode="auto">
          <a:xfrm flipV="1">
            <a:off x="2438400" y="38862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58" name="Line 22"/>
          <p:cNvSpPr>
            <a:spLocks noChangeShapeType="1"/>
          </p:cNvSpPr>
          <p:nvPr/>
        </p:nvSpPr>
        <p:spPr bwMode="auto">
          <a:xfrm flipV="1">
            <a:off x="1295400" y="44196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59" name="Line 23"/>
          <p:cNvSpPr>
            <a:spLocks noChangeShapeType="1"/>
          </p:cNvSpPr>
          <p:nvPr/>
        </p:nvSpPr>
        <p:spPr bwMode="auto">
          <a:xfrm flipH="1">
            <a:off x="6553200" y="1219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0" name="Line 24"/>
          <p:cNvSpPr>
            <a:spLocks noChangeShapeType="1"/>
          </p:cNvSpPr>
          <p:nvPr/>
        </p:nvSpPr>
        <p:spPr bwMode="auto">
          <a:xfrm flipH="1">
            <a:off x="5562600" y="20574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1" name="Line 25"/>
          <p:cNvSpPr>
            <a:spLocks noChangeShapeType="1"/>
          </p:cNvSpPr>
          <p:nvPr/>
        </p:nvSpPr>
        <p:spPr bwMode="auto">
          <a:xfrm flipH="1">
            <a:off x="6019800" y="2971800"/>
            <a:ext cx="533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2" name="Line 26"/>
          <p:cNvSpPr>
            <a:spLocks noChangeShapeType="1"/>
          </p:cNvSpPr>
          <p:nvPr/>
        </p:nvSpPr>
        <p:spPr bwMode="auto">
          <a:xfrm flipH="1" flipV="1">
            <a:off x="6096000" y="3657600"/>
            <a:ext cx="533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3" name="Line 27"/>
          <p:cNvSpPr>
            <a:spLocks noChangeShapeType="1"/>
          </p:cNvSpPr>
          <p:nvPr/>
        </p:nvSpPr>
        <p:spPr bwMode="auto">
          <a:xfrm flipV="1">
            <a:off x="2667000" y="5638800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4" name="Line 28"/>
          <p:cNvSpPr>
            <a:spLocks noChangeShapeType="1"/>
          </p:cNvSpPr>
          <p:nvPr/>
        </p:nvSpPr>
        <p:spPr bwMode="auto">
          <a:xfrm flipV="1">
            <a:off x="3276600" y="4648200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5" name="Line 29"/>
          <p:cNvSpPr>
            <a:spLocks noChangeShapeType="1"/>
          </p:cNvSpPr>
          <p:nvPr/>
        </p:nvSpPr>
        <p:spPr bwMode="auto">
          <a:xfrm flipH="1" flipV="1">
            <a:off x="4495800" y="4876800"/>
            <a:ext cx="76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6" name="Line 30"/>
          <p:cNvSpPr>
            <a:spLocks noChangeShapeType="1"/>
          </p:cNvSpPr>
          <p:nvPr/>
        </p:nvSpPr>
        <p:spPr bwMode="auto">
          <a:xfrm>
            <a:off x="4724400" y="4876800"/>
            <a:ext cx="76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7" name="Line 31"/>
          <p:cNvSpPr>
            <a:spLocks noChangeShapeType="1"/>
          </p:cNvSpPr>
          <p:nvPr/>
        </p:nvSpPr>
        <p:spPr bwMode="auto">
          <a:xfrm flipH="1" flipV="1">
            <a:off x="5791200" y="4419600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8" name="Line 32"/>
          <p:cNvSpPr>
            <a:spLocks noChangeShapeType="1"/>
          </p:cNvSpPr>
          <p:nvPr/>
        </p:nvSpPr>
        <p:spPr bwMode="auto">
          <a:xfrm flipH="1" flipV="1">
            <a:off x="6324600" y="52578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69" name="AutoShape 33"/>
          <p:cNvSpPr>
            <a:spLocks noChangeArrowheads="1"/>
          </p:cNvSpPr>
          <p:nvPr/>
        </p:nvSpPr>
        <p:spPr bwMode="auto">
          <a:xfrm>
            <a:off x="4114800" y="11430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70" name="Rectangle 34"/>
          <p:cNvSpPr>
            <a:spLocks noChangeArrowheads="1"/>
          </p:cNvSpPr>
          <p:nvPr/>
        </p:nvSpPr>
        <p:spPr bwMode="auto">
          <a:xfrm>
            <a:off x="1066800" y="6521450"/>
            <a:ext cx="7924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Morley EJ. Fam Pract 2012; 29:i44–i48 doi:10.1093/fampra/cmr063; modified</a:t>
            </a:r>
          </a:p>
        </p:txBody>
      </p:sp>
      <p:sp>
        <p:nvSpPr>
          <p:cNvPr id="193571" name="Rectangle 35"/>
          <p:cNvSpPr>
            <a:spLocks noChangeArrowheads="1"/>
          </p:cNvSpPr>
          <p:nvPr/>
        </p:nvSpPr>
        <p:spPr bwMode="auto">
          <a:xfrm>
            <a:off x="152400" y="3810000"/>
            <a:ext cx="1524000" cy="53340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Inflammaging</a:t>
            </a:r>
          </a:p>
        </p:txBody>
      </p:sp>
      <p:sp>
        <p:nvSpPr>
          <p:cNvPr id="193572" name="Rectangle 36"/>
          <p:cNvSpPr>
            <a:spLocks noChangeArrowheads="1"/>
          </p:cNvSpPr>
          <p:nvPr/>
        </p:nvSpPr>
        <p:spPr bwMode="auto">
          <a:xfrm>
            <a:off x="7543800" y="1447800"/>
            <a:ext cx="1600200" cy="200660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Males: 1%/y after 30 years of age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Females: rapidly 20-45 ys.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Decline muscle mass and to a lesser extent decline strength</a:t>
            </a:r>
            <a:endParaRPr lang="it-IT" sz="1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73" name="Rectangle 37"/>
          <p:cNvSpPr>
            <a:spLocks noChangeArrowheads="1"/>
          </p:cNvSpPr>
          <p:nvPr/>
        </p:nvSpPr>
        <p:spPr bwMode="auto">
          <a:xfrm>
            <a:off x="6019800" y="2286000"/>
            <a:ext cx="144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Decreased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Testosterone</a:t>
            </a: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3574" name="Rectangle 38"/>
          <p:cNvSpPr>
            <a:spLocks noChangeArrowheads="1"/>
          </p:cNvSpPr>
          <p:nvPr/>
        </p:nvSpPr>
        <p:spPr bwMode="auto">
          <a:xfrm>
            <a:off x="4038600" y="5867400"/>
            <a:ext cx="4800600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skeletal muscle blood flow (endothelial-dependent)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muscle amino acid delivery</a:t>
            </a:r>
          </a:p>
        </p:txBody>
      </p:sp>
      <p:sp>
        <p:nvSpPr>
          <p:cNvPr id="193575" name="Line 39"/>
          <p:cNvSpPr>
            <a:spLocks noChangeShapeType="1"/>
          </p:cNvSpPr>
          <p:nvPr/>
        </p:nvSpPr>
        <p:spPr bwMode="auto">
          <a:xfrm>
            <a:off x="4191000" y="5943600"/>
            <a:ext cx="0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76" name="Rectangle 40"/>
          <p:cNvSpPr>
            <a:spLocks noChangeArrowheads="1"/>
          </p:cNvSpPr>
          <p:nvPr/>
        </p:nvSpPr>
        <p:spPr bwMode="auto">
          <a:xfrm>
            <a:off x="152400" y="1981200"/>
            <a:ext cx="12954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Cachexia</a:t>
            </a:r>
          </a:p>
        </p:txBody>
      </p:sp>
      <p:sp>
        <p:nvSpPr>
          <p:cNvPr id="193577" name="Line 41"/>
          <p:cNvSpPr>
            <a:spLocks noChangeShapeType="1"/>
          </p:cNvSpPr>
          <p:nvPr/>
        </p:nvSpPr>
        <p:spPr bwMode="auto">
          <a:xfrm>
            <a:off x="1447800" y="2438400"/>
            <a:ext cx="1600200" cy="228600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78" name="Line 42"/>
          <p:cNvSpPr>
            <a:spLocks noChangeShapeType="1"/>
          </p:cNvSpPr>
          <p:nvPr/>
        </p:nvSpPr>
        <p:spPr bwMode="auto">
          <a:xfrm flipV="1">
            <a:off x="2133600" y="3581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79" name="Rectangle 43"/>
          <p:cNvSpPr>
            <a:spLocks noChangeArrowheads="1"/>
          </p:cNvSpPr>
          <p:nvPr/>
        </p:nvSpPr>
        <p:spPr bwMode="auto">
          <a:xfrm>
            <a:off x="1066800" y="3505200"/>
            <a:ext cx="106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Smoking</a:t>
            </a: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3580" name="Rectangle 44"/>
          <p:cNvSpPr>
            <a:spLocks noChangeArrowheads="1"/>
          </p:cNvSpPr>
          <p:nvPr/>
        </p:nvSpPr>
        <p:spPr bwMode="auto">
          <a:xfrm>
            <a:off x="1828800" y="4648200"/>
            <a:ext cx="1066800" cy="381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Genetics</a:t>
            </a:r>
          </a:p>
        </p:txBody>
      </p:sp>
      <p:sp>
        <p:nvSpPr>
          <p:cNvPr id="193581" name="Line 45"/>
          <p:cNvSpPr>
            <a:spLocks noChangeShapeType="1"/>
          </p:cNvSpPr>
          <p:nvPr/>
        </p:nvSpPr>
        <p:spPr bwMode="auto">
          <a:xfrm flipV="1">
            <a:off x="2667000" y="42672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33400" y="4114800"/>
            <a:ext cx="8077200" cy="156966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Anziani con </a:t>
            </a:r>
            <a:r>
              <a:rPr lang="it-IT" sz="24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sarcopenia</a:t>
            </a:r>
            <a:r>
              <a:rPr lang="it-IT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hanno </a:t>
            </a:r>
            <a:r>
              <a:rPr lang="it-IT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una prognosi sfavorevole in seguito a malattia acuta</a:t>
            </a:r>
            <a:endParaRPr lang="it-IT" sz="2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rispetto a quelli senza </a:t>
            </a:r>
            <a:r>
              <a:rPr lang="it-IT" sz="2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sarcopenia</a:t>
            </a:r>
            <a:endParaRPr lang="it-IT" sz="2400" b="1" dirty="0" smtClean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5475" name="Group 3"/>
          <p:cNvGrpSpPr>
            <a:grpSpLocks noChangeAspect="1"/>
          </p:cNvGrpSpPr>
          <p:nvPr/>
        </p:nvGrpSpPr>
        <p:grpSpPr bwMode="auto">
          <a:xfrm>
            <a:off x="0" y="228600"/>
            <a:ext cx="8915400" cy="2859088"/>
            <a:chOff x="336" y="384"/>
            <a:chExt cx="4897" cy="1531"/>
          </a:xfrm>
        </p:grpSpPr>
        <p:sp>
          <p:nvSpPr>
            <p:cNvPr id="10547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6" y="384"/>
              <a:ext cx="4897" cy="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547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84"/>
              <a:ext cx="4904" cy="1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990600" y="6019800"/>
            <a:ext cx="746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Clinical Nutrition 2013, http://dx.doi.org/10.1016/j.clnu.2013.01.010</a:t>
            </a: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457200" y="3962400"/>
            <a:ext cx="6707088" cy="1066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 noChangeAspect="1"/>
          </p:cNvGrpSpPr>
          <p:nvPr/>
        </p:nvGrpSpPr>
        <p:grpSpPr bwMode="auto">
          <a:xfrm>
            <a:off x="762000" y="381000"/>
            <a:ext cx="7880350" cy="6253163"/>
            <a:chOff x="460" y="239"/>
            <a:chExt cx="4840" cy="3841"/>
          </a:xfrm>
        </p:grpSpPr>
        <p:sp>
          <p:nvSpPr>
            <p:cNvPr id="1064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0" y="239"/>
              <a:ext cx="4840" cy="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6500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" y="239"/>
              <a:ext cx="4847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2057400" y="251460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Sarcopenia</a:t>
            </a: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4419600" y="91440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Not Sarcopenia</a:t>
            </a:r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3200400" y="6172200"/>
            <a:ext cx="3276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 noChangeAspect="1"/>
          </p:cNvGrpSpPr>
          <p:nvPr/>
        </p:nvGrpSpPr>
        <p:grpSpPr bwMode="auto">
          <a:xfrm>
            <a:off x="457200" y="219075"/>
            <a:ext cx="8458200" cy="6638925"/>
            <a:chOff x="460" y="147"/>
            <a:chExt cx="4840" cy="4025"/>
          </a:xfrm>
        </p:grpSpPr>
        <p:sp>
          <p:nvSpPr>
            <p:cNvPr id="1075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0" y="147"/>
              <a:ext cx="4840" cy="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752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" y="147"/>
              <a:ext cx="4847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1752600" y="182880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Sarcopenia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43400" y="38100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Not Sarcopenia</a:t>
            </a:r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>
            <a:off x="2438400" y="6477000"/>
            <a:ext cx="411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 noChangeAspect="1"/>
          </p:cNvGrpSpPr>
          <p:nvPr/>
        </p:nvGrpSpPr>
        <p:grpSpPr bwMode="auto">
          <a:xfrm>
            <a:off x="1043608" y="260648"/>
            <a:ext cx="7543800" cy="5943600"/>
            <a:chOff x="1023" y="598"/>
            <a:chExt cx="3713" cy="3123"/>
          </a:xfrm>
          <a:effectLst>
            <a:glow rad="203200">
              <a:schemeClr val="accent2">
                <a:lumMod val="75000"/>
                <a:alpha val="75000"/>
              </a:schemeClr>
            </a:glow>
          </a:effectLst>
        </p:grpSpPr>
        <p:sp>
          <p:nvSpPr>
            <p:cNvPr id="2458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23" y="598"/>
              <a:ext cx="3713" cy="312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 extrusionH="38100" contourW="69850">
              <a:bevelT w="82550"/>
              <a:bevelB w="50800"/>
              <a:contourClr>
                <a:srgbClr val="FF6600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</a:endParaRPr>
            </a:p>
          </p:txBody>
        </p:sp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" y="598"/>
              <a:ext cx="3719" cy="3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195736" y="6488668"/>
            <a:ext cx="65750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 smtClean="0">
                <a:solidFill>
                  <a:srgbClr val="000000"/>
                </a:solidFill>
              </a:rPr>
              <a:t>Fardet</a:t>
            </a:r>
            <a:r>
              <a:rPr lang="it-IT" dirty="0" smtClean="0">
                <a:solidFill>
                  <a:srgbClr val="000000"/>
                </a:solidFill>
              </a:rPr>
              <a:t> A, et al. </a:t>
            </a:r>
            <a:r>
              <a:rPr lang="it-IT" dirty="0" err="1" smtClean="0">
                <a:solidFill>
                  <a:srgbClr val="000000"/>
                </a:solidFill>
              </a:rPr>
              <a:t>Nutr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Rev</a:t>
            </a:r>
            <a:r>
              <a:rPr lang="it-IT" dirty="0" smtClean="0">
                <a:solidFill>
                  <a:srgbClr val="000000"/>
                </a:solidFill>
              </a:rPr>
              <a:t> In press 2013. doi:10.1111/nure.12052</a:t>
            </a:r>
          </a:p>
        </p:txBody>
      </p:sp>
      <p:sp>
        <p:nvSpPr>
          <p:cNvPr id="2" name="Ovale 1"/>
          <p:cNvSpPr/>
          <p:nvPr/>
        </p:nvSpPr>
        <p:spPr>
          <a:xfrm>
            <a:off x="5292080" y="2348881"/>
            <a:ext cx="1296144" cy="100811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1"/>
            <a:ext cx="2952328" cy="200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43608" y="476672"/>
            <a:ext cx="7555990" cy="18002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897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 noChangeAspect="1"/>
          </p:cNvGrpSpPr>
          <p:nvPr/>
        </p:nvGrpSpPr>
        <p:grpSpPr bwMode="auto">
          <a:xfrm>
            <a:off x="2743200" y="0"/>
            <a:ext cx="6813550" cy="5867400"/>
            <a:chOff x="1324" y="905"/>
            <a:chExt cx="3111" cy="2509"/>
          </a:xfrm>
        </p:grpSpPr>
        <p:sp>
          <p:nvSpPr>
            <p:cNvPr id="430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24" y="905"/>
              <a:ext cx="3111" cy="250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301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" y="905"/>
              <a:ext cx="3118" cy="2516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3124200"/>
            <a:ext cx="4038600" cy="3349625"/>
          </a:xfrm>
          <a:prstGeom prst="rect">
            <a:avLst/>
          </a:prstGeom>
          <a:solidFill>
            <a:schemeClr val="bg1"/>
          </a:soli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SEDENTARIETA</a:t>
            </a:r>
            <a:r>
              <a:rPr lang="ja-JP" altLang="it-IT" sz="24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lang="it-IT" sz="24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:</a:t>
            </a:r>
            <a:r>
              <a:rPr lang="it-IT" sz="20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1) </a:t>
            </a:r>
            <a:r>
              <a:rPr lang="it-IT" sz="2000" u="sng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Accumulo di grasso addominale</a:t>
            </a:r>
            <a:r>
              <a:rPr lang="it-IT" sz="20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2)</a:t>
            </a:r>
            <a:r>
              <a:rPr 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Attivazione infiammazione</a:t>
            </a:r>
            <a:endParaRPr lang="it-IT" sz="2000">
              <a:solidFill>
                <a:srgbClr val="33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3) Insulino-resistenza,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aterosclerosi, neurodegenerazione e crescita tumori</a:t>
            </a:r>
            <a:endParaRPr lang="it-IT" sz="2000">
              <a:solidFill>
                <a:srgbClr val="33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u="sng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it-IT" sz="2400" u="sng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it-IT" sz="2400" u="sng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diseasome of physical inactivity</a:t>
            </a:r>
            <a:r>
              <a:rPr lang="ja-JP" altLang="it-IT" sz="2400" u="sng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”</a:t>
            </a:r>
            <a:r>
              <a:rPr lang="it-IT" sz="2400" u="sng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37222" name="Rectangle 6"/>
          <p:cNvSpPr>
            <a:spLocks noChangeArrowheads="1"/>
          </p:cNvSpPr>
          <p:nvPr/>
        </p:nvSpPr>
        <p:spPr bwMode="auto">
          <a:xfrm>
            <a:off x="4343400" y="1981200"/>
            <a:ext cx="32766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2819400" y="2590800"/>
            <a:ext cx="6324600" cy="381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04800" y="152400"/>
            <a:ext cx="3429000" cy="1143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SEDENTARIETA</a:t>
            </a:r>
            <a:r>
              <a:rPr lang="ja-JP" altLang="it-IT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’</a:t>
            </a:r>
            <a:endParaRPr lang="it-IT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/>
      <p:bldP spid="137222" grpId="0" animBg="1"/>
      <p:bldP spid="1372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 noChangeAspect="1"/>
          </p:cNvGrpSpPr>
          <p:nvPr/>
        </p:nvGrpSpPr>
        <p:grpSpPr bwMode="auto">
          <a:xfrm>
            <a:off x="762000" y="1295400"/>
            <a:ext cx="7620000" cy="4773613"/>
            <a:chOff x="1551" y="1327"/>
            <a:chExt cx="2658" cy="1665"/>
          </a:xfrm>
        </p:grpSpPr>
        <p:sp>
          <p:nvSpPr>
            <p:cNvPr id="4403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51" y="1327"/>
              <a:ext cx="2658" cy="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3619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" y="1327"/>
              <a:ext cx="2665" cy="1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81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09600" y="381000"/>
            <a:ext cx="8153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diseasome of physical inactivity</a:t>
            </a: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2057400" y="6324600"/>
            <a:ext cx="6858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Bente Klarlund Pedersen. J Exper Biology 2011;214, 337-346</a:t>
            </a:r>
          </a:p>
        </p:txBody>
      </p:sp>
      <p:sp>
        <p:nvSpPr>
          <p:cNvPr id="136199" name="Oval 7"/>
          <p:cNvSpPr>
            <a:spLocks noChangeArrowheads="1"/>
          </p:cNvSpPr>
          <p:nvPr/>
        </p:nvSpPr>
        <p:spPr bwMode="auto">
          <a:xfrm>
            <a:off x="304800" y="457200"/>
            <a:ext cx="8229600" cy="579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5334000" y="4191000"/>
            <a:ext cx="14478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9933">
                  <a:alpha val="74001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IL-10, IL-4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TNF </a:t>
            </a:r>
            <a:r>
              <a:rPr lang="it-IT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a, </a:t>
            </a:r>
            <a: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PCR</a:t>
            </a:r>
          </a:p>
        </p:txBody>
      </p:sp>
      <p:sp>
        <p:nvSpPr>
          <p:cNvPr id="138244" name="Line 4"/>
          <p:cNvSpPr>
            <a:spLocks noChangeShapeType="1"/>
          </p:cNvSpPr>
          <p:nvPr/>
        </p:nvSpPr>
        <p:spPr bwMode="auto">
          <a:xfrm flipV="1">
            <a:off x="5410200" y="4191000"/>
            <a:ext cx="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>
            <a:off x="5410200" y="4572000"/>
            <a:ext cx="0" cy="3048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1981200" y="6553200"/>
            <a:ext cx="640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Zanchi NE, et al Sc World J 2012; doi:10.1100/2012/584205</a:t>
            </a:r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2895600" y="1676400"/>
            <a:ext cx="1524000" cy="45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2667000" y="5105400"/>
            <a:ext cx="1524000" cy="45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8249" name="Rectangle 9"/>
          <p:cNvSpPr>
            <a:spLocks noChangeArrowheads="1"/>
          </p:cNvSpPr>
          <p:nvPr/>
        </p:nvSpPr>
        <p:spPr bwMode="auto">
          <a:xfrm>
            <a:off x="5486400" y="2286000"/>
            <a:ext cx="9144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BDNF</a:t>
            </a:r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 flipV="1">
            <a:off x="5486400" y="2286000"/>
            <a:ext cx="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8251" name="Rectangle 11"/>
          <p:cNvSpPr>
            <a:spLocks noChangeArrowheads="1"/>
          </p:cNvSpPr>
          <p:nvPr/>
        </p:nvSpPr>
        <p:spPr bwMode="auto">
          <a:xfrm>
            <a:off x="5105400" y="3124200"/>
            <a:ext cx="9144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MnSDO</a:t>
            </a:r>
          </a:p>
        </p:txBody>
      </p:sp>
      <p:sp>
        <p:nvSpPr>
          <p:cNvPr id="138252" name="Line 12"/>
          <p:cNvSpPr>
            <a:spLocks noChangeShapeType="1"/>
          </p:cNvSpPr>
          <p:nvPr/>
        </p:nvSpPr>
        <p:spPr bwMode="auto">
          <a:xfrm flipV="1">
            <a:off x="5029200" y="3124200"/>
            <a:ext cx="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4876800" y="5562600"/>
            <a:ext cx="8382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Irisin</a:t>
            </a:r>
          </a:p>
        </p:txBody>
      </p:sp>
      <p:sp>
        <p:nvSpPr>
          <p:cNvPr id="2" name="Rettangolo 1"/>
          <p:cNvSpPr/>
          <p:nvPr/>
        </p:nvSpPr>
        <p:spPr>
          <a:xfrm>
            <a:off x="3915544" y="4219575"/>
            <a:ext cx="961256" cy="318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BAIBA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7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2"/>
          <p:cNvGrpSpPr>
            <a:grpSpLocks noChangeAspect="1"/>
          </p:cNvGrpSpPr>
          <p:nvPr/>
        </p:nvGrpSpPr>
        <p:grpSpPr bwMode="auto">
          <a:xfrm>
            <a:off x="-457200" y="0"/>
            <a:ext cx="9753600" cy="5689600"/>
            <a:chOff x="1329" y="791"/>
            <a:chExt cx="3101" cy="2742"/>
          </a:xfrm>
        </p:grpSpPr>
        <p:sp>
          <p:nvSpPr>
            <p:cNvPr id="768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29" y="791"/>
              <a:ext cx="3101" cy="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768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" y="791"/>
              <a:ext cx="3107" cy="2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2453" name="Oval 5"/>
          <p:cNvSpPr>
            <a:spLocks noChangeArrowheads="1"/>
          </p:cNvSpPr>
          <p:nvPr/>
        </p:nvSpPr>
        <p:spPr bwMode="auto">
          <a:xfrm>
            <a:off x="228600" y="2133600"/>
            <a:ext cx="838200" cy="304800"/>
          </a:xfrm>
          <a:prstGeom prst="ellipse">
            <a:avLst/>
          </a:prstGeom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PGC 1</a:t>
            </a:r>
          </a:p>
        </p:txBody>
      </p:sp>
      <p:sp>
        <p:nvSpPr>
          <p:cNvPr id="232454" name="Oval 6"/>
          <p:cNvSpPr>
            <a:spLocks noChangeArrowheads="1"/>
          </p:cNvSpPr>
          <p:nvPr/>
        </p:nvSpPr>
        <p:spPr bwMode="auto">
          <a:xfrm>
            <a:off x="1447800" y="1600200"/>
            <a:ext cx="1143000" cy="3810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cytokines</a:t>
            </a:r>
          </a:p>
        </p:txBody>
      </p:sp>
      <p:sp>
        <p:nvSpPr>
          <p:cNvPr id="232455" name="Oval 7"/>
          <p:cNvSpPr>
            <a:spLocks noChangeArrowheads="1"/>
          </p:cNvSpPr>
          <p:nvPr/>
        </p:nvSpPr>
        <p:spPr bwMode="auto">
          <a:xfrm>
            <a:off x="1066800" y="2209800"/>
            <a:ext cx="609600" cy="3048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ROS</a:t>
            </a:r>
          </a:p>
        </p:txBody>
      </p:sp>
      <p:sp>
        <p:nvSpPr>
          <p:cNvPr id="232456" name="Oval 8"/>
          <p:cNvSpPr>
            <a:spLocks noChangeArrowheads="1"/>
          </p:cNvSpPr>
          <p:nvPr/>
        </p:nvSpPr>
        <p:spPr bwMode="auto">
          <a:xfrm>
            <a:off x="1676400" y="1981200"/>
            <a:ext cx="1066800" cy="3810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Apoptosis</a:t>
            </a:r>
          </a:p>
        </p:txBody>
      </p:sp>
      <p:sp>
        <p:nvSpPr>
          <p:cNvPr id="232457" name="Oval 9"/>
          <p:cNvSpPr>
            <a:spLocks noChangeArrowheads="1"/>
          </p:cNvSpPr>
          <p:nvPr/>
        </p:nvSpPr>
        <p:spPr bwMode="auto">
          <a:xfrm>
            <a:off x="1752600" y="3048000"/>
            <a:ext cx="990600" cy="3048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Myostatin</a:t>
            </a:r>
          </a:p>
        </p:txBody>
      </p:sp>
      <p:sp>
        <p:nvSpPr>
          <p:cNvPr id="232458" name="Oval 10"/>
          <p:cNvSpPr>
            <a:spLocks noChangeArrowheads="1"/>
          </p:cNvSpPr>
          <p:nvPr/>
        </p:nvSpPr>
        <p:spPr bwMode="auto">
          <a:xfrm>
            <a:off x="1676400" y="3429000"/>
            <a:ext cx="762000" cy="3048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KF B</a:t>
            </a:r>
          </a:p>
        </p:txBody>
      </p:sp>
      <p:sp>
        <p:nvSpPr>
          <p:cNvPr id="232459" name="Oval 11"/>
          <p:cNvSpPr>
            <a:spLocks noChangeArrowheads="1"/>
          </p:cNvSpPr>
          <p:nvPr/>
        </p:nvSpPr>
        <p:spPr bwMode="auto">
          <a:xfrm>
            <a:off x="152400" y="2438400"/>
            <a:ext cx="685800" cy="3048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FF99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UPS</a:t>
            </a:r>
          </a:p>
        </p:txBody>
      </p:sp>
      <p:sp>
        <p:nvSpPr>
          <p:cNvPr id="232460" name="Oval 12"/>
          <p:cNvSpPr>
            <a:spLocks noChangeArrowheads="1"/>
          </p:cNvSpPr>
          <p:nvPr/>
        </p:nvSpPr>
        <p:spPr bwMode="auto">
          <a:xfrm>
            <a:off x="6248400" y="1981200"/>
            <a:ext cx="1219200" cy="533400"/>
          </a:xfrm>
          <a:prstGeom prst="ellipse">
            <a:avLst/>
          </a:prstGeom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mTOR</a:t>
            </a:r>
          </a:p>
        </p:txBody>
      </p:sp>
      <p:sp>
        <p:nvSpPr>
          <p:cNvPr id="232461" name="Oval 13"/>
          <p:cNvSpPr>
            <a:spLocks noChangeArrowheads="1"/>
          </p:cNvSpPr>
          <p:nvPr/>
        </p:nvSpPr>
        <p:spPr bwMode="auto">
          <a:xfrm>
            <a:off x="6781800" y="1143000"/>
            <a:ext cx="1447800" cy="609600"/>
          </a:xfrm>
          <a:prstGeom prst="ellipse">
            <a:avLst/>
          </a:prstGeom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Activity</a:t>
            </a:r>
          </a:p>
        </p:txBody>
      </p:sp>
      <p:sp>
        <p:nvSpPr>
          <p:cNvPr id="232462" name="Oval 14"/>
          <p:cNvSpPr>
            <a:spLocks noChangeArrowheads="1"/>
          </p:cNvSpPr>
          <p:nvPr/>
        </p:nvSpPr>
        <p:spPr bwMode="auto">
          <a:xfrm>
            <a:off x="7620000" y="2057400"/>
            <a:ext cx="1143000" cy="381000"/>
          </a:xfrm>
          <a:prstGeom prst="ellipse">
            <a:avLst/>
          </a:prstGeom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IGF-1</a:t>
            </a:r>
          </a:p>
        </p:txBody>
      </p:sp>
      <p:sp>
        <p:nvSpPr>
          <p:cNvPr id="232463" name="Oval 15"/>
          <p:cNvSpPr>
            <a:spLocks noChangeArrowheads="1"/>
          </p:cNvSpPr>
          <p:nvPr/>
        </p:nvSpPr>
        <p:spPr bwMode="auto">
          <a:xfrm>
            <a:off x="6858000" y="2514600"/>
            <a:ext cx="1447800" cy="838200"/>
          </a:xfrm>
          <a:prstGeom prst="ellipse">
            <a:avLst/>
          </a:prstGeom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Stem</a:t>
            </a:r>
          </a:p>
          <a:p>
            <a:pPr algn="ctr"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cells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 rot="-238349">
            <a:off x="1595438" y="457200"/>
            <a:ext cx="6019800" cy="30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CATABOLISM </a:t>
            </a:r>
            <a:r>
              <a:rPr lang="it-IT">
                <a:solidFill>
                  <a:srgbClr val="000000"/>
                </a:solidFill>
                <a:cs typeface="+mn-cs"/>
              </a:rPr>
              <a:t>                                 </a:t>
            </a:r>
            <a:r>
              <a:rPr lang="it-IT" b="1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ANABOLISM</a:t>
            </a:r>
          </a:p>
        </p:txBody>
      </p:sp>
      <p:sp>
        <p:nvSpPr>
          <p:cNvPr id="232465" name="Rectangle 17"/>
          <p:cNvSpPr>
            <a:spLocks noChangeArrowheads="1"/>
          </p:cNvSpPr>
          <p:nvPr/>
        </p:nvSpPr>
        <p:spPr bwMode="auto">
          <a:xfrm>
            <a:off x="533400" y="5562600"/>
            <a:ext cx="8001000" cy="8382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Schematic drawing of factors (coloured) influenced</a:t>
            </a:r>
          </a:p>
          <a:p>
            <a:pPr algn="ctr">
              <a:defRPr/>
            </a:pPr>
            <a:r>
              <a:rPr 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by exercice training</a:t>
            </a:r>
          </a:p>
        </p:txBody>
      </p:sp>
      <p:sp>
        <p:nvSpPr>
          <p:cNvPr id="232466" name="Rectangle 18"/>
          <p:cNvSpPr>
            <a:spLocks noChangeArrowheads="1"/>
          </p:cNvSpPr>
          <p:nvPr/>
        </p:nvSpPr>
        <p:spPr bwMode="auto">
          <a:xfrm>
            <a:off x="685800" y="228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152400" y="228600"/>
            <a:ext cx="6324600" cy="180022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Esercizio stimola:</a:t>
            </a:r>
            <a:r>
              <a:rPr lang="it-IT" sz="2000" dirty="0">
                <a:solidFill>
                  <a:srgbClr val="000000"/>
                </a:solidFill>
                <a:cs typeface="+mn-cs"/>
              </a:rPr>
              <a:t> rilascio di multiple </a:t>
            </a:r>
            <a:r>
              <a:rPr lang="it-IT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miokine</a:t>
            </a:r>
            <a:r>
              <a:rPr lang="it-IT" sz="2000" dirty="0">
                <a:solidFill>
                  <a:srgbClr val="000000"/>
                </a:solidFill>
                <a:cs typeface="+mn-cs"/>
              </a:rPr>
              <a:t> (protezione verso </a:t>
            </a:r>
            <a:r>
              <a:rPr lang="it-IT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CVD, tipo 2 diabete, cancro, demenza, e osteoporosi</a:t>
            </a:r>
            <a:r>
              <a:rPr lang="it-IT" sz="2000" dirty="0">
                <a:solidFill>
                  <a:srgbClr val="000000"/>
                </a:solidFill>
                <a:cs typeface="+mn-cs"/>
              </a:rPr>
              <a:t>), e può aiutare </a:t>
            </a:r>
          </a:p>
          <a:p>
            <a:pPr>
              <a:defRPr/>
            </a:pPr>
            <a:r>
              <a:rPr lang="it-IT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 ringiovanire il sistema immunitario </a:t>
            </a:r>
            <a:r>
              <a:rPr lang="it-IT" sz="20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dell</a:t>
            </a:r>
            <a:r>
              <a:rPr lang="ja-JP" altLang="it-IT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+mn-cs"/>
              </a:rPr>
              <a:t>’</a:t>
            </a:r>
            <a:r>
              <a:rPr lang="it-IT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anziano </a:t>
            </a:r>
          </a:p>
          <a:p>
            <a:pPr>
              <a:defRPr/>
            </a:pPr>
            <a:r>
              <a:rPr lang="it-IT" sz="16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Pedersen</a:t>
            </a:r>
            <a:r>
              <a:rPr lang="it-IT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BK. N </a:t>
            </a:r>
            <a:r>
              <a:rPr lang="it-IT" sz="16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Engl</a:t>
            </a:r>
            <a:r>
              <a:rPr lang="it-IT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J </a:t>
            </a:r>
            <a:r>
              <a:rPr lang="it-IT" sz="16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</a:t>
            </a:r>
            <a:r>
              <a:rPr lang="it-IT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2012: 366;16; Simpson RJ, et al. </a:t>
            </a:r>
          </a:p>
          <a:p>
            <a:pPr>
              <a:defRPr/>
            </a:pPr>
            <a:r>
              <a:rPr lang="it-IT" sz="16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Ageing</a:t>
            </a:r>
            <a:r>
              <a:rPr lang="it-IT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Res </a:t>
            </a:r>
            <a:r>
              <a:rPr lang="it-IT" sz="16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Rev</a:t>
            </a:r>
            <a:r>
              <a:rPr lang="it-IT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2012,doi:10.1016/j.arr.2012.03.003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28600" y="4191000"/>
            <a:ext cx="18288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>
                <a:solidFill>
                  <a:srgbClr val="000000"/>
                </a:solidFill>
                <a:cs typeface="+mn-cs"/>
              </a:rPr>
              <a:t>Radical</a:t>
            </a:r>
          </a:p>
          <a:p>
            <a:pPr algn="ctr">
              <a:defRPr/>
            </a:pPr>
            <a:r>
              <a:rPr lang="it-IT">
                <a:solidFill>
                  <a:srgbClr val="000000"/>
                </a:solidFill>
                <a:cs typeface="+mn-cs"/>
              </a:rPr>
              <a:t>Scavenger</a:t>
            </a:r>
          </a:p>
          <a:p>
            <a:pPr algn="ctr">
              <a:defRPr/>
            </a:pPr>
            <a:r>
              <a:rPr lang="it-IT">
                <a:solidFill>
                  <a:srgbClr val="000000"/>
                </a:solidFill>
                <a:cs typeface="+mn-cs"/>
              </a:rPr>
              <a:t>enzymes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 flipV="1">
            <a:off x="457200" y="43434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2514600" y="2514600"/>
            <a:ext cx="5334000" cy="18605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Allenamento costante + una maggiore attività neuromuscolare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it-IT" sz="2000" b="1" u="sng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contrasta le alterazioni dei neuroni motori e ritarda</a:t>
            </a:r>
          </a:p>
          <a:p>
            <a:pPr algn="ctr">
              <a:defRPr/>
            </a:pPr>
            <a:r>
              <a:rPr lang="it-IT" sz="2000" b="1" u="sng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comparsa di denervazione e sarcopenia</a:t>
            </a: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algn="ctr">
              <a:defRPr/>
            </a:pPr>
            <a:r>
              <a:rPr lang="it-IT" sz="20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nella popolazione anziana </a:t>
            </a:r>
            <a:r>
              <a:rPr lang="it-IT" sz="16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(Sakuma et al, 2012; Ferraro E 2012)</a:t>
            </a: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1447800" y="6491288"/>
            <a:ext cx="7537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Karsten Lenk, et al J Cachexia Sarcopenia Muscle (2010) 1:9–21</a:t>
            </a:r>
          </a:p>
        </p:txBody>
      </p:sp>
    </p:spTree>
    <p:extLst>
      <p:ext uri="{BB962C8B-B14F-4D97-AF65-F5344CB8AC3E}">
        <p14:creationId xmlns:p14="http://schemas.microsoft.com/office/powerpoint/2010/main" xmlns="" val="28035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67" grpId="0" animBg="1"/>
      <p:bldP spid="23247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1835696" y="2852936"/>
            <a:ext cx="6248400" cy="378565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0000"/>
                </a:solidFill>
              </a:rPr>
              <a:t>WHO ha pubblicato le linee guida per l</a:t>
            </a:r>
            <a:r>
              <a:rPr lang="ja-JP" altLang="it-IT" sz="2400" dirty="0" smtClean="0">
                <a:solidFill>
                  <a:srgbClr val="000000"/>
                </a:solidFill>
              </a:rPr>
              <a:t>’</a:t>
            </a:r>
            <a:r>
              <a:rPr lang="it-IT" altLang="ja-JP" sz="2400" dirty="0" smtClean="0">
                <a:solidFill>
                  <a:srgbClr val="000000"/>
                </a:solidFill>
              </a:rPr>
              <a:t>anziano al fine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ja-JP" sz="3200" dirty="0" smtClean="0">
                <a:solidFill>
                  <a:srgbClr val="3366FF"/>
                </a:solidFill>
              </a:rPr>
              <a:t>di migliorare il </a:t>
            </a:r>
            <a:r>
              <a:rPr lang="it-IT" altLang="ja-JP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fitness cardiorespiratorio e muscolare, la salute funzionale e quella </a:t>
            </a:r>
            <a:r>
              <a:rPr lang="it-IT" altLang="ja-JP" sz="32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</a:t>
            </a:r>
            <a:r>
              <a:rPr lang="ja-JP" altLang="it-IT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it-IT" altLang="ja-JP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osso, la depressione, e il deterioramento cognitivo</a:t>
            </a:r>
            <a:endParaRPr lang="it-IT" sz="3200" b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3505200" y="228600"/>
            <a:ext cx="5410200" cy="173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it-IT" altLang="ja-JP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Global </a:t>
            </a:r>
            <a:r>
              <a:rPr lang="it-IT" altLang="ja-JP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recommendation</a:t>
            </a:r>
            <a:r>
              <a:rPr lang="it-IT" altLang="ja-JP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 </a:t>
            </a:r>
            <a:r>
              <a:rPr lang="it-IT" altLang="ja-JP" sz="2800" b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physical</a:t>
            </a:r>
            <a:r>
              <a:rPr lang="it-IT" altLang="ja-JP" sz="2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ja-JP" sz="2800" b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  <a:r>
              <a:rPr lang="it-IT" altLang="ja-JP" sz="2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ja-JP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</a:t>
            </a:r>
            <a:r>
              <a:rPr lang="it-IT" altLang="ja-JP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health</a:t>
            </a:r>
            <a:r>
              <a:rPr lang="it-IT" altLang="ja-JP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65 </a:t>
            </a:r>
            <a:r>
              <a:rPr lang="it-IT" altLang="ja-JP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years</a:t>
            </a:r>
            <a:r>
              <a:rPr lang="it-IT" altLang="ja-JP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it-IT" altLang="ja-JP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above</a:t>
            </a:r>
            <a:r>
              <a:rPr lang="ja-JP" altLang="it-IT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endParaRPr lang="it-IT" altLang="ja-JP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World </a:t>
            </a:r>
            <a:r>
              <a:rPr lang="it-IT" sz="2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Health</a:t>
            </a:r>
            <a:r>
              <a:rPr lang="it-IT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Organisation</a:t>
            </a:r>
            <a:r>
              <a:rPr lang="it-IT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2011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5299" name="Picture 5" descr="who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347864" cy="272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58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228600" y="304800"/>
            <a:ext cx="8229600" cy="563231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0000"/>
                </a:solidFill>
              </a:rPr>
              <a:t>a) </a:t>
            </a:r>
            <a:r>
              <a:rPr lang="it-IT" sz="24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almeno 150 minuti/settimana di attività fisica aerobica di moderata intensità</a:t>
            </a:r>
            <a:r>
              <a:rPr lang="it-IT" sz="2400" dirty="0" smtClean="0">
                <a:solidFill>
                  <a:srgbClr val="3366FF"/>
                </a:solidFill>
              </a:rPr>
              <a:t> </a:t>
            </a:r>
            <a:r>
              <a:rPr lang="it-IT" sz="2400" u="sng" dirty="0" smtClean="0">
                <a:solidFill>
                  <a:srgbClr val="000000"/>
                </a:solidFill>
              </a:rPr>
              <a:t>oppure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 </a:t>
            </a:r>
            <a:r>
              <a:rPr lang="it-IT" sz="2400" b="1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</a:t>
            </a:r>
            <a:r>
              <a:rPr 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attività fisica </a:t>
            </a:r>
            <a:r>
              <a:rPr lang="ja-JP" alt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it-IT" altLang="ja-JP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vigorosa</a:t>
            </a:r>
            <a:r>
              <a:rPr lang="ja-JP" alt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it-IT" altLang="ja-JP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rgbClr val="99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0000"/>
                </a:solidFill>
              </a:rPr>
              <a:t>b) </a:t>
            </a:r>
            <a:r>
              <a:rPr lang="it-IT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ulteriori benefici allo stato di salute: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aumentare </a:t>
            </a:r>
            <a:r>
              <a:rPr lang="it-IT" sz="2400" dirty="0" smtClean="0">
                <a:solidFill>
                  <a:srgbClr val="000000"/>
                </a:solidFill>
              </a:rPr>
              <a:t>la </a:t>
            </a:r>
            <a:r>
              <a:rPr lang="it-IT" sz="24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attività fisica di intensità moderata a  300 minuti/settimana</a:t>
            </a:r>
            <a:r>
              <a:rPr lang="it-IT" sz="2400" dirty="0" smtClean="0">
                <a:solidFill>
                  <a:srgbClr val="000000"/>
                </a:solidFill>
              </a:rPr>
              <a:t>, </a:t>
            </a:r>
            <a:r>
              <a:rPr lang="it-IT" sz="2400" u="sng" dirty="0" smtClean="0">
                <a:solidFill>
                  <a:srgbClr val="000000"/>
                </a:solidFill>
              </a:rPr>
              <a:t>oppure </a:t>
            </a:r>
            <a:r>
              <a:rPr 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150 minuti di attività fisica aerobica </a:t>
            </a:r>
            <a:r>
              <a:rPr lang="ja-JP" alt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it-IT" altLang="ja-JP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vigorosa</a:t>
            </a:r>
            <a:r>
              <a:rPr lang="ja-JP" altLang="it-IT" sz="2400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it-IT" altLang="ja-JP" sz="2400" dirty="0" smtClean="0">
                <a:solidFill>
                  <a:srgbClr val="000000"/>
                </a:solidFill>
              </a:rPr>
              <a:t> </a:t>
            </a:r>
            <a:r>
              <a:rPr lang="it-IT" altLang="ja-JP" sz="2400" u="sng" dirty="0" smtClean="0">
                <a:solidFill>
                  <a:srgbClr val="000000"/>
                </a:solidFill>
              </a:rPr>
              <a:t>o ancora </a:t>
            </a:r>
            <a:r>
              <a:rPr lang="it-IT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 </a:t>
            </a:r>
            <a:r>
              <a:rPr lang="ja-JP" alt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it-IT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equivalente</a:t>
            </a:r>
            <a:r>
              <a:rPr lang="ja-JP" alt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it-IT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combinazione di moderata +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attività fisica aerobica </a:t>
            </a:r>
            <a:r>
              <a:rPr lang="ja-JP" alt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it-IT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vigorosa</a:t>
            </a:r>
            <a:r>
              <a:rPr lang="ja-JP" altLang="it-IT" sz="2400" dirty="0" smtClean="0">
                <a:solidFill>
                  <a:srgbClr val="000000"/>
                </a:solidFill>
              </a:rPr>
              <a:t>”</a:t>
            </a:r>
            <a:r>
              <a:rPr lang="it-IT" altLang="ja-JP" sz="2400" dirty="0" smtClean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0000"/>
                </a:solidFill>
              </a:rPr>
              <a:t>c) E</a:t>
            </a:r>
            <a:r>
              <a:rPr lang="ja-JP" altLang="it-IT" sz="2400" dirty="0" smtClean="0">
                <a:solidFill>
                  <a:srgbClr val="000000"/>
                </a:solidFill>
              </a:rPr>
              <a:t>’</a:t>
            </a:r>
            <a:r>
              <a:rPr lang="it-IT" altLang="ja-JP" sz="2400" dirty="0" smtClean="0">
                <a:solidFill>
                  <a:srgbClr val="000000"/>
                </a:solidFill>
              </a:rPr>
              <a:t> stato dimostrato che </a:t>
            </a:r>
            <a:r>
              <a:rPr lang="it-IT" altLang="ja-JP" sz="2400" b="1" u="sng" dirty="0" smtClean="0">
                <a:solidFill>
                  <a:srgbClr val="000000"/>
                </a:solidFill>
              </a:rPr>
              <a:t>20–30 minuti di attività fisica aerobica di moderata intensità nel maggior numero di giorni della settimana</a:t>
            </a:r>
            <a:r>
              <a:rPr lang="it-IT" altLang="ja-JP" sz="2400" dirty="0" smtClean="0">
                <a:solidFill>
                  <a:srgbClr val="000000"/>
                </a:solidFill>
              </a:rPr>
              <a:t> </a:t>
            </a:r>
            <a:r>
              <a:rPr lang="it-IT" altLang="ja-JP" sz="2400" b="1" dirty="0" smtClean="0">
                <a:solidFill>
                  <a:srgbClr val="3366FF"/>
                </a:solidFill>
              </a:rPr>
              <a:t>conferiscono una migliore funzione fisica </a:t>
            </a:r>
            <a:r>
              <a:rPr lang="it-IT" altLang="ja-JP" sz="2400" b="1" dirty="0" err="1" smtClean="0">
                <a:solidFill>
                  <a:srgbClr val="3366FF"/>
                </a:solidFill>
              </a:rPr>
              <a:t>nell</a:t>
            </a:r>
            <a:r>
              <a:rPr lang="ja-JP" altLang="it-IT" sz="2400" b="1" dirty="0" smtClean="0">
                <a:solidFill>
                  <a:srgbClr val="3366FF"/>
                </a:solidFill>
              </a:rPr>
              <a:t>’</a:t>
            </a:r>
            <a:r>
              <a:rPr lang="it-IT" altLang="ja-JP" sz="2400" b="1" dirty="0" smtClean="0">
                <a:solidFill>
                  <a:srgbClr val="3366FF"/>
                </a:solidFill>
              </a:rPr>
              <a:t>anziano</a:t>
            </a:r>
            <a:endParaRPr lang="it-IT" sz="2400" b="1" dirty="0" smtClean="0">
              <a:solidFill>
                <a:srgbClr val="3366FF"/>
              </a:solidFill>
            </a:endParaRPr>
          </a:p>
        </p:txBody>
      </p:sp>
      <p:pic>
        <p:nvPicPr>
          <p:cNvPr id="56322" name="Picture 4" descr="who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54663"/>
            <a:ext cx="1600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43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7" name="Line 17"/>
          <p:cNvSpPr>
            <a:spLocks noChangeShapeType="1"/>
          </p:cNvSpPr>
          <p:nvPr/>
        </p:nvSpPr>
        <p:spPr bwMode="auto">
          <a:xfrm>
            <a:off x="381000" y="16002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457200" y="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Esercizio fisico come Terapia</a:t>
            </a: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609600" y="1066800"/>
            <a:ext cx="3505200" cy="762000"/>
          </a:xfrm>
          <a:prstGeom prst="rect">
            <a:avLst/>
          </a:prstGeom>
          <a:solidFill>
            <a:srgbClr val="CCFF33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FF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 </a:t>
            </a:r>
            <a:r>
              <a:rPr lang="ja-JP" alt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it-IT" altLang="ja-JP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resistenza</a:t>
            </a:r>
            <a:r>
              <a:rPr lang="ja-JP" alt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it-IT" altLang="ja-JP" sz="24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(Resistance exercise</a:t>
            </a: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4495800" y="1066800"/>
            <a:ext cx="3810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durata, di resistenza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it-IT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Endurance exercise</a:t>
            </a: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4267200" y="4419600"/>
            <a:ext cx="3962400" cy="6858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 il turnover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delle proteine sarcoplasmatiche</a:t>
            </a:r>
          </a:p>
        </p:txBody>
      </p:sp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4267200" y="2895600"/>
            <a:ext cx="3962400" cy="6858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Migliora l</a:t>
            </a:r>
            <a:r>
              <a:rPr lang="ja-JP" alt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’</a:t>
            </a:r>
            <a:r>
              <a:rPr lang="it-IT" altLang="ja-JP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irrorazione sanguigna</a:t>
            </a:r>
            <a:endParaRPr lang="it-IT" sz="20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07" name="Rectangle 7"/>
          <p:cNvSpPr>
            <a:spLocks noChangeArrowheads="1"/>
          </p:cNvSpPr>
          <p:nvPr/>
        </p:nvSpPr>
        <p:spPr bwMode="auto">
          <a:xfrm>
            <a:off x="990600" y="2209800"/>
            <a:ext cx="2590800" cy="6858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 la forza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muscolare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990600" y="3124200"/>
            <a:ext cx="2590800" cy="6858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Ipertrofia delle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Fibre muscolari</a:t>
            </a:r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990600" y="4038600"/>
            <a:ext cx="2590800" cy="6858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Effetto anabolico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anticatabolico</a:t>
            </a:r>
          </a:p>
        </p:txBody>
      </p:sp>
      <p:sp>
        <p:nvSpPr>
          <p:cNvPr id="204810" name="Rectangle 10"/>
          <p:cNvSpPr>
            <a:spLocks noChangeArrowheads="1"/>
          </p:cNvSpPr>
          <p:nvPr/>
        </p:nvSpPr>
        <p:spPr bwMode="auto">
          <a:xfrm>
            <a:off x="4267200" y="2133600"/>
            <a:ext cx="3962400" cy="6858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 la capacità di bruciare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 Grassi (capacità ossidativa)</a:t>
            </a:r>
          </a:p>
        </p:txBody>
      </p:sp>
      <p:sp>
        <p:nvSpPr>
          <p:cNvPr id="204811" name="Rectangle 11"/>
          <p:cNvSpPr>
            <a:spLocks noChangeArrowheads="1"/>
          </p:cNvSpPr>
          <p:nvPr/>
        </p:nvSpPr>
        <p:spPr bwMode="auto">
          <a:xfrm>
            <a:off x="990600" y="5867400"/>
            <a:ext cx="2590800" cy="6858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Rimodellamento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it-IT" altLang="ja-JP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qualitativo</a:t>
            </a:r>
            <a:r>
              <a:rPr lang="ja-JP" alt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</a:t>
            </a:r>
            <a:r>
              <a:rPr lang="it-IT" altLang="ja-JP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fibre IIA</a:t>
            </a:r>
            <a:endParaRPr lang="it-IT" sz="20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12" name="Rectangle 12"/>
          <p:cNvSpPr>
            <a:spLocks noChangeArrowheads="1"/>
          </p:cNvSpPr>
          <p:nvPr/>
        </p:nvSpPr>
        <p:spPr bwMode="auto">
          <a:xfrm>
            <a:off x="990600" y="4953000"/>
            <a:ext cx="2590800" cy="6858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 il turnover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delle miofibrille</a:t>
            </a:r>
          </a:p>
        </p:txBody>
      </p:sp>
      <p:sp>
        <p:nvSpPr>
          <p:cNvPr id="204813" name="Rectangle 13"/>
          <p:cNvSpPr>
            <a:spLocks noChangeArrowheads="1"/>
          </p:cNvSpPr>
          <p:nvPr/>
        </p:nvSpPr>
        <p:spPr bwMode="auto">
          <a:xfrm>
            <a:off x="4267200" y="3657600"/>
            <a:ext cx="3962400" cy="6858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 la neosintesi di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Mitocondri (producono ATP)</a:t>
            </a:r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>
            <a:off x="8686800" y="1600200"/>
            <a:ext cx="0" cy="472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>
            <a:off x="381000" y="1600200"/>
            <a:ext cx="0" cy="472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18" name="Line 18"/>
          <p:cNvSpPr>
            <a:spLocks noChangeShapeType="1"/>
          </p:cNvSpPr>
          <p:nvPr/>
        </p:nvSpPr>
        <p:spPr bwMode="auto">
          <a:xfrm>
            <a:off x="381000" y="2590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19" name="Line 19"/>
          <p:cNvSpPr>
            <a:spLocks noChangeShapeType="1"/>
          </p:cNvSpPr>
          <p:nvPr/>
        </p:nvSpPr>
        <p:spPr bwMode="auto">
          <a:xfrm>
            <a:off x="381000" y="35052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0" name="Line 20"/>
          <p:cNvSpPr>
            <a:spLocks noChangeShapeType="1"/>
          </p:cNvSpPr>
          <p:nvPr/>
        </p:nvSpPr>
        <p:spPr bwMode="auto">
          <a:xfrm>
            <a:off x="381000" y="4419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1" name="Line 21"/>
          <p:cNvSpPr>
            <a:spLocks noChangeShapeType="1"/>
          </p:cNvSpPr>
          <p:nvPr/>
        </p:nvSpPr>
        <p:spPr bwMode="auto">
          <a:xfrm>
            <a:off x="381000" y="54102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2" name="Line 22"/>
          <p:cNvSpPr>
            <a:spLocks noChangeShapeType="1"/>
          </p:cNvSpPr>
          <p:nvPr/>
        </p:nvSpPr>
        <p:spPr bwMode="auto">
          <a:xfrm>
            <a:off x="381000" y="6324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3" name="Rectangle 23"/>
          <p:cNvSpPr>
            <a:spLocks noChangeArrowheads="1"/>
          </p:cNvSpPr>
          <p:nvPr/>
        </p:nvSpPr>
        <p:spPr bwMode="auto">
          <a:xfrm>
            <a:off x="4267200" y="5181600"/>
            <a:ext cx="3962400" cy="6858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Rimodellamento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it-IT" altLang="ja-JP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qualitativo</a:t>
            </a:r>
            <a:r>
              <a:rPr lang="ja-JP" alt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</a:t>
            </a:r>
            <a:r>
              <a:rPr lang="it-IT" altLang="ja-JP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fibre I e IIA</a:t>
            </a:r>
            <a:endParaRPr lang="it-IT" sz="20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24" name="Rectangle 24"/>
          <p:cNvSpPr>
            <a:spLocks noChangeArrowheads="1"/>
          </p:cNvSpPr>
          <p:nvPr/>
        </p:nvSpPr>
        <p:spPr bwMode="auto">
          <a:xfrm>
            <a:off x="4267200" y="5943600"/>
            <a:ext cx="3962400" cy="6858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9900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Aumenta 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Riserva funzionale</a:t>
            </a:r>
          </a:p>
        </p:txBody>
      </p:sp>
      <p:sp>
        <p:nvSpPr>
          <p:cNvPr id="204825" name="Line 25"/>
          <p:cNvSpPr>
            <a:spLocks noChangeShapeType="1"/>
          </p:cNvSpPr>
          <p:nvPr/>
        </p:nvSpPr>
        <p:spPr bwMode="auto">
          <a:xfrm flipH="1">
            <a:off x="8305800" y="1600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6" name="Line 26"/>
          <p:cNvSpPr>
            <a:spLocks noChangeShapeType="1"/>
          </p:cNvSpPr>
          <p:nvPr/>
        </p:nvSpPr>
        <p:spPr bwMode="auto">
          <a:xfrm flipH="1">
            <a:off x="8229600" y="24384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7" name="Line 27"/>
          <p:cNvSpPr>
            <a:spLocks noChangeShapeType="1"/>
          </p:cNvSpPr>
          <p:nvPr/>
        </p:nvSpPr>
        <p:spPr bwMode="auto">
          <a:xfrm flipH="1">
            <a:off x="8229600" y="32004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8" name="Line 28"/>
          <p:cNvSpPr>
            <a:spLocks noChangeShapeType="1"/>
          </p:cNvSpPr>
          <p:nvPr/>
        </p:nvSpPr>
        <p:spPr bwMode="auto">
          <a:xfrm flipH="1">
            <a:off x="8229600" y="4800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29" name="Line 29"/>
          <p:cNvSpPr>
            <a:spLocks noChangeShapeType="1"/>
          </p:cNvSpPr>
          <p:nvPr/>
        </p:nvSpPr>
        <p:spPr bwMode="auto">
          <a:xfrm flipH="1">
            <a:off x="8229600" y="5562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30" name="Line 30"/>
          <p:cNvSpPr>
            <a:spLocks noChangeShapeType="1"/>
          </p:cNvSpPr>
          <p:nvPr/>
        </p:nvSpPr>
        <p:spPr bwMode="auto">
          <a:xfrm flipH="1">
            <a:off x="8229600" y="6324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31" name="Line 31"/>
          <p:cNvSpPr>
            <a:spLocks noChangeShapeType="1"/>
          </p:cNvSpPr>
          <p:nvPr/>
        </p:nvSpPr>
        <p:spPr bwMode="auto">
          <a:xfrm flipH="1">
            <a:off x="8229600" y="39624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4832" name="Rectangle 32"/>
          <p:cNvSpPr>
            <a:spLocks noChangeArrowheads="1"/>
          </p:cNvSpPr>
          <p:nvPr/>
        </p:nvSpPr>
        <p:spPr bwMode="auto">
          <a:xfrm>
            <a:off x="3886200" y="709613"/>
            <a:ext cx="333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Journal of Aging Research, 2012</a:t>
            </a:r>
          </a:p>
        </p:txBody>
      </p:sp>
    </p:spTree>
    <p:extLst>
      <p:ext uri="{BB962C8B-B14F-4D97-AF65-F5344CB8AC3E}">
        <p14:creationId xmlns:p14="http://schemas.microsoft.com/office/powerpoint/2010/main" xmlns="" val="17860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28625" y="6172200"/>
            <a:ext cx="8377238" cy="685800"/>
          </a:xfrm>
        </p:spPr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rgbClr val="000000"/>
                </a:solidFill>
                <a:latin typeface="Verdana" pitchFamily="34" charset="0"/>
                <a:ea typeface="ヒラギノ角ゴ ProN W3"/>
                <a:cs typeface="ヒラギノ角ゴ ProN W3"/>
              </a:rPr>
              <a:t>UCSF Division of Geriatrics Primary Care Lecture Series May 2001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>
              <a:defRPr/>
            </a:pPr>
            <a:endParaRPr lang="en-US" sz="1400" dirty="0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500063"/>
            <a:ext cx="7848600" cy="1143000"/>
          </a:xfrm>
          <a:noFill/>
        </p:spPr>
        <p:txBody>
          <a:bodyPr lIns="90488" tIns="44450" rIns="90488" bIns="44450" anchor="b"/>
          <a:lstStyle/>
          <a:p>
            <a:r>
              <a:rPr lang="en-US">
                <a:latin typeface="Lucida Grande" charset="0"/>
              </a:rPr>
              <a:t>Exercise Training &amp; Nutrition</a:t>
            </a:r>
          </a:p>
        </p:txBody>
      </p:sp>
      <p:graphicFrame>
        <p:nvGraphicFramePr>
          <p:cNvPr id="5122" name="Object 2">
            <a:hlinkClick r:id="" action="ppaction://ole?verb=0"/>
          </p:cNvPr>
          <p:cNvGraphicFramePr>
            <a:graphicFrameLocks noGrp="1"/>
          </p:cNvGraphicFramePr>
          <p:nvPr>
            <p:ph type="chart" idx="1"/>
          </p:nvPr>
        </p:nvGraphicFramePr>
        <p:xfrm>
          <a:off x="285750" y="1928813"/>
          <a:ext cx="8643938" cy="4067175"/>
        </p:xfrm>
        <a:graphic>
          <a:graphicData uri="http://schemas.openxmlformats.org/presentationml/2006/ole">
            <p:oleObj spid="_x0000_s207941" name="Grafico" r:id="rId4" imgW="7724851" imgH="4086149" progId="MSGraph.Chart.8">
              <p:embed followColorScheme="full"/>
            </p:oleObj>
          </a:graphicData>
        </a:graphic>
      </p:graphicFrame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5286375" y="1643063"/>
            <a:ext cx="292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ヒラギノ角ゴ ProN W3"/>
                <a:sym typeface="Arial" charset="0"/>
              </a:rPr>
              <a:t>Fiatarone et al NEJM 1994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0" name="Group 2"/>
          <p:cNvGrpSpPr>
            <a:grpSpLocks noChangeAspect="1"/>
          </p:cNvGrpSpPr>
          <p:nvPr/>
        </p:nvGrpSpPr>
        <p:grpSpPr bwMode="auto">
          <a:xfrm>
            <a:off x="228600" y="0"/>
            <a:ext cx="8583613" cy="1462088"/>
            <a:chOff x="176" y="1699"/>
            <a:chExt cx="5407" cy="921"/>
          </a:xfrm>
        </p:grpSpPr>
        <p:sp>
          <p:nvSpPr>
            <p:cNvPr id="1914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6" y="1699"/>
              <a:ext cx="5407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9149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1699"/>
              <a:ext cx="5414" cy="9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81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1493" name="Group 5"/>
          <p:cNvGrpSpPr>
            <a:grpSpLocks noChangeAspect="1"/>
          </p:cNvGrpSpPr>
          <p:nvPr/>
        </p:nvGrpSpPr>
        <p:grpSpPr bwMode="auto">
          <a:xfrm>
            <a:off x="381000" y="1600200"/>
            <a:ext cx="4624388" cy="4545013"/>
            <a:chOff x="192" y="1104"/>
            <a:chExt cx="2913" cy="2863"/>
          </a:xfrm>
        </p:grpSpPr>
        <p:sp>
          <p:nvSpPr>
            <p:cNvPr id="191494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1104"/>
              <a:ext cx="2913" cy="28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9149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2920" cy="28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81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5181600" y="1752600"/>
            <a:ext cx="3657600" cy="410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La Malnutrizione </a:t>
            </a: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in anziani ricoverati </a:t>
            </a: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è predittiva di eventi avversi</a:t>
            </a: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, con la necessità di identificare questi soggetti al fine di </a:t>
            </a: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un intervento nutrizionale, da attuarsi durante e dopo la dimissione dall</a:t>
            </a:r>
            <a:r>
              <a:rPr lang="ja-JP" alt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ospedale</a:t>
            </a:r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0" y="6491288"/>
            <a:ext cx="774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i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Received 17 July 2012; revised 23 August 2012; accepted 24 August 2012</a:t>
            </a:r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152400" y="6172200"/>
            <a:ext cx="553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European Journal of Clinical Nutrition (2012), 1–5</a:t>
            </a:r>
          </a:p>
        </p:txBody>
      </p:sp>
      <p:sp>
        <p:nvSpPr>
          <p:cNvPr id="191499" name="Line 11"/>
          <p:cNvSpPr>
            <a:spLocks noChangeShapeType="1"/>
          </p:cNvSpPr>
          <p:nvPr/>
        </p:nvSpPr>
        <p:spPr bwMode="auto">
          <a:xfrm>
            <a:off x="3581400" y="2133600"/>
            <a:ext cx="0" cy="4572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500" name="Line 12"/>
          <p:cNvSpPr>
            <a:spLocks noChangeShapeType="1"/>
          </p:cNvSpPr>
          <p:nvPr/>
        </p:nvSpPr>
        <p:spPr bwMode="auto">
          <a:xfrm>
            <a:off x="381000" y="1143000"/>
            <a:ext cx="6400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501" name="Rectangle 13"/>
          <p:cNvSpPr>
            <a:spLocks noChangeArrowheads="1"/>
          </p:cNvSpPr>
          <p:nvPr/>
        </p:nvSpPr>
        <p:spPr bwMode="auto">
          <a:xfrm>
            <a:off x="3733800" y="2057400"/>
            <a:ext cx="4572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 noChangeAspect="1"/>
          </p:cNvGrpSpPr>
          <p:nvPr/>
        </p:nvGrpSpPr>
        <p:grpSpPr bwMode="auto">
          <a:xfrm>
            <a:off x="152400" y="304800"/>
            <a:ext cx="8763000" cy="5375275"/>
            <a:chOff x="706" y="719"/>
            <a:chExt cx="4348" cy="2885"/>
          </a:xfrm>
        </p:grpSpPr>
        <p:sp>
          <p:nvSpPr>
            <p:cNvPr id="1638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6" y="719"/>
              <a:ext cx="4348" cy="2885"/>
            </a:xfrm>
            <a:prstGeom prst="rect">
              <a:avLst/>
            </a:prstGeom>
            <a:noFill/>
            <a:ln w="57150">
              <a:solidFill>
                <a:srgbClr val="00FFCC"/>
              </a:solidFill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FFCC"/>
              </a:extrusion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384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" y="719"/>
              <a:ext cx="4354" cy="2892"/>
            </a:xfrm>
            <a:prstGeom prst="rect">
              <a:avLst/>
            </a:prstGeom>
            <a:noFill/>
            <a:ln w="57150">
              <a:solidFill>
                <a:srgbClr val="00FF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2133600" y="5943600"/>
            <a:ext cx="655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Bartali B, et al. J Gerontol 2006;61:589-93</a:t>
            </a:r>
          </a:p>
        </p:txBody>
      </p:sp>
      <p:sp>
        <p:nvSpPr>
          <p:cNvPr id="163846" name="Line 6"/>
          <p:cNvSpPr>
            <a:spLocks noChangeShapeType="1"/>
          </p:cNvSpPr>
          <p:nvPr/>
        </p:nvSpPr>
        <p:spPr bwMode="auto">
          <a:xfrm>
            <a:off x="457200" y="685800"/>
            <a:ext cx="6705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prstShdw prst="shdw11">
              <a:srgbClr val="FF99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371600" y="4953000"/>
            <a:ext cx="1143000" cy="609600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kx="3284103" algn="bl" rotWithShape="0">
                    <a:srgbClr val="CC0099">
                      <a:gamma/>
                      <a:shade val="60000"/>
                      <a:invGamma/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9550"/>
            <a:ext cx="9753600" cy="72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4" name="Line 4"/>
          <p:cNvSpPr>
            <a:spLocks noChangeShapeType="1"/>
          </p:cNvSpPr>
          <p:nvPr/>
        </p:nvSpPr>
        <p:spPr bwMode="auto">
          <a:xfrm flipH="1" flipV="1">
            <a:off x="4572000" y="3276600"/>
            <a:ext cx="609600" cy="6858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CC00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5652120" y="3086100"/>
            <a:ext cx="14478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99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Malattie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5257800" y="3657600"/>
            <a:ext cx="3200400" cy="1981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Inattività fisica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Malnutrizione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Socio-economico-ambiente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Depressione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Farmaci </a:t>
            </a:r>
            <a:r>
              <a:rPr lang="it-IT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&gt;</a:t>
            </a: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Microbiota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altro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</p:txBody>
      </p:sp>
      <p:sp>
        <p:nvSpPr>
          <p:cNvPr id="112647" name="AutoShape 7"/>
          <p:cNvSpPr>
            <a:spLocks noChangeArrowheads="1"/>
          </p:cNvSpPr>
          <p:nvPr/>
        </p:nvSpPr>
        <p:spPr bwMode="auto">
          <a:xfrm rot="-952863">
            <a:off x="3810000" y="2438400"/>
            <a:ext cx="1600200" cy="990600"/>
          </a:xfrm>
          <a:prstGeom prst="leftArrow">
            <a:avLst>
              <a:gd name="adj1" fmla="val 50000"/>
              <a:gd name="adj2" fmla="val 40385"/>
            </a:avLst>
          </a:prstGeom>
          <a:solidFill>
            <a:srgbClr val="FF33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chemeClr val="tx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 flipH="1" flipV="1">
            <a:off x="5257800" y="3048000"/>
            <a:ext cx="304800" cy="3810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CC00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>
            <a:off x="5867400" y="3429000"/>
            <a:ext cx="0" cy="5334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FF990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55776" y="3962400"/>
            <a:ext cx="1149227" cy="4027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26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  <p:bldP spid="112645" grpId="0" animBg="1"/>
      <p:bldP spid="112646" grpId="0" animBg="1"/>
      <p:bldP spid="112647" grpId="0" animBg="1"/>
      <p:bldP spid="112648" grpId="0" animBg="1"/>
      <p:bldP spid="11264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22"/>
          <a:stretch>
            <a:fillRect/>
          </a:stretch>
        </p:blipFill>
        <p:spPr bwMode="auto">
          <a:xfrm>
            <a:off x="468313" y="1341438"/>
            <a:ext cx="8143875" cy="471963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0350"/>
            <a:ext cx="609600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308725"/>
            <a:ext cx="3352800" cy="417513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5364163" y="2492375"/>
            <a:ext cx="431800" cy="22098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7596188" y="2492375"/>
            <a:ext cx="460375" cy="22098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993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144588" y="420688"/>
            <a:ext cx="7085012" cy="2439987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Studio longitudinale italiano ha riscontrato </a:t>
            </a:r>
            <a:r>
              <a:rPr lang="it-IT" sz="2000" b="1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in anziani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u="sng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apparentemente ben nutriti</a:t>
            </a:r>
            <a:r>
              <a:rPr lang="it-IT" sz="20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deficit subclinici (FFQ) di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vitamine </a:t>
            </a: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A, C e del gruppo B</a:t>
            </a:r>
            <a:r>
              <a:rPr lang="it-IT" sz="20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 in un periodo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di osservazione di 10 anni</a:t>
            </a:r>
            <a:r>
              <a:rPr lang="it-IT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Toffanello ED, et al. </a:t>
            </a:r>
            <a:r>
              <a:rPr lang="en-GB" sz="1600" b="1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J Nutr Health Aging</a:t>
            </a:r>
            <a:r>
              <a:rPr lang="en-GB" sz="16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2011;15(2):99-103</a:t>
            </a:r>
            <a:endParaRPr lang="it-IT" sz="1600" b="1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28600" y="3438525"/>
            <a:ext cx="8693150" cy="2409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Studio su 31 anziani ricoverati (media 78.2 anni) in divisione geriatrica; </a:t>
            </a: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analisi di micronutrienti </a:t>
            </a:r>
            <a:r>
              <a:rPr lang="it-IT" sz="2000" b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vitamina B1, C, A, niacina, selenio</a:t>
            </a:r>
            <a:r>
              <a:rPr lang="it-IT" sz="2000" b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it-IT" sz="200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deficit in &gt; 50%, secondo i valori RDA dei fabbisogni. Presente </a:t>
            </a: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u="sng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anche in soggetti apparentemente ben nutriti</a:t>
            </a:r>
            <a:r>
              <a:rPr lang="it-IT" sz="200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rispetto al BMI. </a:t>
            </a: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endParaRPr lang="en-GB" sz="1600" b="1" smtClean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Leischker AH, et al </a:t>
            </a:r>
            <a:r>
              <a:rPr lang="en-GB" sz="1600" b="1" i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Eur Ger Med</a:t>
            </a:r>
            <a:r>
              <a:rPr lang="en-GB" sz="1600" b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2010;1(4):207-12</a:t>
            </a:r>
            <a:endParaRPr lang="it-IT" sz="1600" b="1" smtClean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5892" name="Picture 4" descr="ejcn_cimage">
            <a:hlinkClick r:id="rId2" tooltip="current issu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03263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905000" y="1371600"/>
            <a:ext cx="3962400" cy="381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3733800" y="3810000"/>
            <a:ext cx="5105400" cy="381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>
                <a:gamma/>
                <a:shade val="46275"/>
                <a:invGamma/>
              </a:srgbClr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446588" cy="6096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3025"/>
            <a:ext cx="3505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304800" y="1066800"/>
            <a:ext cx="4419600" cy="3962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1" name="Line 5"/>
          <p:cNvSpPr>
            <a:spLocks noChangeShapeType="1"/>
          </p:cNvSpPr>
          <p:nvPr/>
        </p:nvSpPr>
        <p:spPr bwMode="auto">
          <a:xfrm>
            <a:off x="1524000" y="4724400"/>
            <a:ext cx="990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2" name="Line 6"/>
          <p:cNvSpPr>
            <a:spLocks noChangeShapeType="1"/>
          </p:cNvSpPr>
          <p:nvPr/>
        </p:nvSpPr>
        <p:spPr bwMode="auto">
          <a:xfrm>
            <a:off x="2411413" y="1341438"/>
            <a:ext cx="2160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>
            <a:off x="539750" y="29241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5867400" y="762000"/>
            <a:ext cx="312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Lichtenstein AH, et 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J. Nutr. 2008;138:5-11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179388" y="4221163"/>
            <a:ext cx="4681537" cy="79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animBg="1"/>
      <p:bldP spid="16794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549275"/>
            <a:ext cx="9920288" cy="740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6611" name="Line 3"/>
          <p:cNvSpPr>
            <a:spLocks noChangeShapeType="1"/>
          </p:cNvSpPr>
          <p:nvPr/>
        </p:nvSpPr>
        <p:spPr bwMode="auto">
          <a:xfrm>
            <a:off x="3779838" y="2565400"/>
            <a:ext cx="0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3348038" y="2060575"/>
            <a:ext cx="7191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RDA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0.8 gr/kg</a:t>
            </a:r>
          </a:p>
        </p:txBody>
      </p:sp>
      <p:sp>
        <p:nvSpPr>
          <p:cNvPr id="196613" name="Line 5"/>
          <p:cNvSpPr>
            <a:spLocks noChangeShapeType="1"/>
          </p:cNvSpPr>
          <p:nvPr/>
        </p:nvSpPr>
        <p:spPr bwMode="auto">
          <a:xfrm>
            <a:off x="4643438" y="2708275"/>
            <a:ext cx="0" cy="5762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5867400" y="6021388"/>
            <a:ext cx="3457575" cy="836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i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Gaillard C et al, 2008</a:t>
            </a: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1116013" y="1196975"/>
            <a:ext cx="6985000" cy="3816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179388" y="5084763"/>
            <a:ext cx="1296987" cy="158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6617" name="Picture 9" descr="Journal of the American Geriatrics Society"/>
          <p:cNvPicPr>
            <a:picLocks noChangeAspect="1" noChangeArrowheads="1"/>
          </p:cNvPicPr>
          <p:nvPr/>
        </p:nvPicPr>
        <p:blipFill>
          <a:blip r:embed="rId3" cstate="print">
            <a:lum bright="-8000"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84763"/>
            <a:ext cx="1274762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7913">
            <a:off x="607642" y="417747"/>
            <a:ext cx="7710242" cy="194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6191">
            <a:off x="1344703" y="2891700"/>
            <a:ext cx="7561596" cy="182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560957" y="2420602"/>
            <a:ext cx="2232248" cy="64807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/>
              <a:t>December</a:t>
            </a:r>
            <a:r>
              <a:rPr lang="it-IT" sz="2000" b="1" dirty="0" smtClean="0"/>
              <a:t> 2013</a:t>
            </a:r>
            <a:endParaRPr lang="it-IT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815" y="4797152"/>
            <a:ext cx="709126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29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1203" y="6381328"/>
            <a:ext cx="8596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Eliseo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Guallar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et al. </a:t>
            </a:r>
            <a:r>
              <a:rPr lang="it-IT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2013;159:850-851</a:t>
            </a:r>
            <a:r>
              <a:rPr lang="it-IT" dirty="0" smtClean="0"/>
              <a:t>. </a:t>
            </a:r>
            <a:r>
              <a:rPr lang="it-IT" dirty="0" err="1" smtClean="0"/>
              <a:t>December</a:t>
            </a:r>
            <a:r>
              <a:rPr lang="it-IT" dirty="0" smtClean="0"/>
              <a:t> 2013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42149" y="2088363"/>
            <a:ext cx="8647453" cy="4216539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2400" dirty="0" err="1" smtClean="0"/>
              <a:t>Quantunque</a:t>
            </a:r>
            <a:r>
              <a:rPr lang="en-US" sz="2400" dirty="0" smtClean="0"/>
              <a:t> </a:t>
            </a:r>
            <a:r>
              <a:rPr lang="en-US" sz="2400" dirty="0" err="1" smtClean="0"/>
              <a:t>alcune</a:t>
            </a:r>
            <a:r>
              <a:rPr lang="en-US" sz="2400" dirty="0" smtClean="0"/>
              <a:t> </a:t>
            </a:r>
            <a:r>
              <a:rPr lang="en-US" sz="2400" dirty="0" err="1" smtClean="0"/>
              <a:t>evidenze</a:t>
            </a:r>
            <a:r>
              <a:rPr lang="en-US" sz="2400" dirty="0" smtClean="0"/>
              <a:t>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lang="en-US" sz="24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escludano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piccoli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nocivi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un piccolo </a:t>
            </a:r>
            <a:r>
              <a:rPr lang="en-US" sz="24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sottogruppo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4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popolazione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RITENIAMO CHE“</a:t>
            </a:r>
            <a:r>
              <a:rPr lang="en-US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CASE IS CLOSED:”</a:t>
            </a:r>
          </a:p>
          <a:p>
            <a:pPr algn="ctr"/>
            <a:endParaRPr lang="en-US" sz="2400" b="1" u="sng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err="1" smtClean="0"/>
              <a:t>Supplementare</a:t>
            </a:r>
            <a:r>
              <a:rPr lang="en-US" sz="2400" dirty="0" smtClean="0"/>
              <a:t> la </a:t>
            </a:r>
            <a:r>
              <a:rPr lang="en-US" sz="2400" dirty="0" err="1" smtClean="0"/>
              <a:t>dieta</a:t>
            </a:r>
            <a:r>
              <a:rPr lang="en-US" sz="2400" dirty="0" smtClean="0"/>
              <a:t> di </a:t>
            </a:r>
            <a:r>
              <a:rPr lang="en-US" sz="2400" dirty="0" err="1" smtClean="0"/>
              <a:t>persone</a:t>
            </a:r>
            <a:r>
              <a:rPr lang="en-US" sz="2400" dirty="0" smtClean="0"/>
              <a:t> in </a:t>
            </a:r>
            <a:r>
              <a:rPr lang="en-US" sz="2400" dirty="0" err="1" smtClean="0"/>
              <a:t>buono</a:t>
            </a:r>
            <a:r>
              <a:rPr lang="en-US" sz="2400" dirty="0" smtClean="0"/>
              <a:t> </a:t>
            </a:r>
            <a:r>
              <a:rPr lang="en-US" sz="2400" dirty="0" err="1" smtClean="0"/>
              <a:t>stato</a:t>
            </a:r>
            <a:r>
              <a:rPr lang="en-US" sz="2400" dirty="0" smtClean="0"/>
              <a:t> </a:t>
            </a:r>
            <a:r>
              <a:rPr lang="en-US" sz="2400" dirty="0" err="1" smtClean="0"/>
              <a:t>nutrizionale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u="sng" dirty="0" smtClean="0"/>
              <a:t>con</a:t>
            </a:r>
            <a:r>
              <a:rPr lang="en-US" sz="2400" u="sng" dirty="0"/>
              <a:t> </a:t>
            </a:r>
            <a:r>
              <a:rPr lang="en-US" sz="2400" b="1" u="sng" dirty="0" err="1" smtClean="0">
                <a:solidFill>
                  <a:srgbClr val="0070C0"/>
                </a:solidFill>
              </a:rPr>
              <a:t>supplementi</a:t>
            </a:r>
            <a:r>
              <a:rPr lang="en-US" sz="2400" b="1" u="sng" dirty="0" smtClean="0">
                <a:solidFill>
                  <a:srgbClr val="0070C0"/>
                </a:solidFill>
              </a:rPr>
              <a:t> di </a:t>
            </a:r>
            <a:r>
              <a:rPr lang="en-US" sz="2400" b="1" u="sng" dirty="0" err="1" smtClean="0">
                <a:solidFill>
                  <a:srgbClr val="0070C0"/>
                </a:solidFill>
              </a:rPr>
              <a:t>minerali</a:t>
            </a:r>
            <a:r>
              <a:rPr lang="en-US" sz="2400" b="1" u="sng" dirty="0" smtClean="0">
                <a:solidFill>
                  <a:srgbClr val="0070C0"/>
                </a:solidFill>
              </a:rPr>
              <a:t> e </a:t>
            </a:r>
            <a:r>
              <a:rPr lang="en-US" sz="2400" b="1" u="sng" dirty="0" err="1" smtClean="0">
                <a:solidFill>
                  <a:srgbClr val="0070C0"/>
                </a:solidFill>
              </a:rPr>
              <a:t>vitamine</a:t>
            </a:r>
            <a:r>
              <a:rPr lang="en-US" sz="2400" b="1" dirty="0" smtClean="0">
                <a:solidFill>
                  <a:srgbClr val="0070C0"/>
                </a:solidFill>
              </a:rPr>
              <a:t>   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dimostrabili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effetti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può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ANZI ESSERE NOCIVO</a:t>
            </a:r>
            <a:endParaRPr lang="en-US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/>
          </a:p>
          <a:p>
            <a:pPr algn="ctr"/>
            <a:r>
              <a:rPr lang="en-US" sz="2400" b="1" dirty="0" smtClean="0"/>
              <a:t>QUESTE VITAMINE NON DOVREBBERO ESSERE USATE PER LA PREVENZIONE DI MALATTIE CRONICHE</a:t>
            </a:r>
            <a:r>
              <a:rPr lang="en-US" sz="2400" dirty="0" smtClean="0"/>
              <a:t>. </a:t>
            </a:r>
          </a:p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……….Enough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enough !</a:t>
            </a:r>
            <a:endParaRPr lang="it-IT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149" y="116632"/>
            <a:ext cx="8725953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34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1 1"/>
          <p:cNvSpPr/>
          <p:nvPr/>
        </p:nvSpPr>
        <p:spPr>
          <a:xfrm rot="538433">
            <a:off x="2733702" y="389449"/>
            <a:ext cx="6709685" cy="5079206"/>
          </a:xfrm>
          <a:prstGeom prst="verticalScroll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Tutte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le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sostanze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sono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possibili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veleni</a:t>
            </a:r>
            <a:endParaRPr lang="en-US" sz="3600" b="1" dirty="0" smtClean="0"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lgerian" pitchFamily="82" charset="0"/>
            </a:endParaRPr>
          </a:p>
          <a:p>
            <a:pPr algn="ctr"/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‘‘La dose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giusta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differenzia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il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veleno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 dal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rimedio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itchFamily="82" charset="0"/>
              </a:rPr>
              <a:t>’’</a:t>
            </a:r>
          </a:p>
          <a:p>
            <a:endParaRPr lang="en-US" sz="2800" b="1" dirty="0"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en-US" sz="2800" b="1" dirty="0" smtClean="0"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en-US" sz="2800" dirty="0" smtClean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(</a:t>
            </a:r>
            <a:r>
              <a:rPr lang="en-US" sz="2800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Paracelsus, 1493–1541). </a:t>
            </a:r>
            <a:endParaRPr lang="it-IT" sz="2800" dirty="0"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45952">
            <a:off x="105817" y="404664"/>
            <a:ext cx="4545620" cy="6060827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xmlns="" val="12574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96862" y="2348880"/>
            <a:ext cx="8453438" cy="403187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/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Conclusioni: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soddisfare e </a:t>
            </a:r>
            <a:r>
              <a:rPr lang="it-IT" sz="2400" b="1" u="sng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superare</a:t>
            </a:r>
            <a:r>
              <a:rPr lang="it-IT" sz="2400" u="sng" dirty="0">
                <a:solidFill>
                  <a:srgbClr val="000000"/>
                </a:solidFill>
                <a:latin typeface="Cambria" pitchFamily="18" charset="0"/>
              </a:rPr>
              <a:t> le raccomandazioni di consumo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</a:rPr>
              <a:t> di </a:t>
            </a:r>
            <a:r>
              <a:rPr lang="it-IT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prodotti caseari/latticini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</a:rPr>
              <a:t> ogni giorno </a:t>
            </a:r>
            <a:r>
              <a:rPr lang="it-IT" sz="2400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(</a:t>
            </a:r>
            <a:r>
              <a:rPr lang="it-IT" sz="2400" u="sng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&gt;</a:t>
            </a:r>
            <a:r>
              <a:rPr lang="it-IT" sz="2400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3 porzioni),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</a:rPr>
              <a:t> in </a:t>
            </a:r>
            <a:r>
              <a:rPr lang="it-IT" sz="2400" u="sng" dirty="0">
                <a:solidFill>
                  <a:srgbClr val="000000"/>
                </a:solidFill>
                <a:latin typeface="Cambria" pitchFamily="18" charset="0"/>
              </a:rPr>
              <a:t>combinazione con un modello alimentare sano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</a:rPr>
              <a:t>, determina: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1-migliore stato nutrizionale, </a:t>
            </a:r>
            <a:r>
              <a:rPr lang="it-IT" sz="2800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2- migliore salute delle ossa</a:t>
            </a:r>
            <a:r>
              <a:rPr lang="it-IT" sz="28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, </a:t>
            </a:r>
            <a:r>
              <a:rPr lang="it-IT" sz="28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3- abbassamento della pressione arteriosa</a:t>
            </a:r>
            <a:r>
              <a:rPr lang="it-IT" sz="28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, </a:t>
            </a:r>
            <a:r>
              <a:rPr lang="it-IT" sz="28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4- ridotto rischio di malattie cardiovascolari</a:t>
            </a:r>
            <a:r>
              <a:rPr lang="it-IT" sz="28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e </a:t>
            </a:r>
            <a:r>
              <a:rPr lang="it-IT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5- ridotto rischio di diabete tipo 2</a:t>
            </a:r>
            <a:r>
              <a:rPr lang="it-IT" sz="2800" dirty="0">
                <a:solidFill>
                  <a:srgbClr val="FF3300"/>
                </a:solidFill>
                <a:latin typeface="Cambria" pitchFamily="18" charset="0"/>
              </a:rPr>
              <a:t>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FF3300"/>
              </a:solidFill>
              <a:latin typeface="Cambria" pitchFamily="18" charset="0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981200" y="6524769"/>
            <a:ext cx="676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DOI: 10.1111/nure.12007. </a:t>
            </a:r>
            <a:r>
              <a:rPr lang="it-IT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Article</a:t>
            </a: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first </a:t>
            </a:r>
            <a:r>
              <a:rPr lang="it-IT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published</a:t>
            </a: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online: 30 JAN 2013</a:t>
            </a:r>
            <a:r>
              <a:rPr lang="it-IT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8436" name="Picture 4" descr="olbanner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9384" y="90810"/>
            <a:ext cx="155019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over image for Vol. 71 Issu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4524" y="764704"/>
            <a:ext cx="1079914" cy="1400969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93154" y="90810"/>
            <a:ext cx="6987158" cy="2114054"/>
          </a:xfrm>
          <a:prstGeom prst="rect">
            <a:avLst/>
          </a:prstGeom>
          <a:solidFill>
            <a:srgbClr val="E7E6B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Meeting and exceeding dairy recommendations: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effects of dairy consumption on nutrient intakes and risk of chronic disease</a:t>
            </a:r>
            <a:r>
              <a:rPr lang="it-IT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Beth H Rice*, Erin E Quann, Gregory D Miller </a:t>
            </a:r>
          </a:p>
        </p:txBody>
      </p:sp>
    </p:spTree>
    <p:extLst>
      <p:ext uri="{BB962C8B-B14F-4D97-AF65-F5344CB8AC3E}">
        <p14:creationId xmlns:p14="http://schemas.microsoft.com/office/powerpoint/2010/main" xmlns="" val="17490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"/>
          <p:cNvGrpSpPr>
            <a:grpSpLocks noChangeAspect="1"/>
          </p:cNvGrpSpPr>
          <p:nvPr/>
        </p:nvGrpSpPr>
        <p:grpSpPr bwMode="auto">
          <a:xfrm>
            <a:off x="762000" y="292100"/>
            <a:ext cx="7848600" cy="5959475"/>
            <a:chOff x="1452" y="961"/>
            <a:chExt cx="2856" cy="240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9470" name="AutoShape 5"/>
            <p:cNvSpPr>
              <a:spLocks noChangeAspect="1" noChangeArrowheads="1" noTextEdit="1"/>
            </p:cNvSpPr>
            <p:nvPr/>
          </p:nvSpPr>
          <p:spPr bwMode="auto">
            <a:xfrm>
              <a:off x="1452" y="961"/>
              <a:ext cx="2856" cy="240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9471" name="Picture 7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" y="961"/>
              <a:ext cx="2863" cy="2409"/>
            </a:xfrm>
            <a:prstGeom prst="rect">
              <a:avLst/>
            </a:prstGeom>
            <a:noFill/>
            <a:ln>
              <a:noFill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219200" y="990600"/>
            <a:ext cx="2590800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143000" y="4648200"/>
            <a:ext cx="3581400" cy="762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1143000" y="3200400"/>
            <a:ext cx="3810000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1143000" y="5791200"/>
            <a:ext cx="1143000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1219200" y="3886200"/>
            <a:ext cx="2667000" cy="381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 rot="21395192">
            <a:off x="4499992" y="609600"/>
            <a:ext cx="1899642" cy="20574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HeroicExtremeLeftFacing"/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RETTANGOLI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ROSSI: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differenze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dalla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Dieta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Mediterranea</a:t>
            </a:r>
          </a:p>
        </p:txBody>
      </p:sp>
      <p:sp>
        <p:nvSpPr>
          <p:cNvPr id="19465" name="Rectangle 15"/>
          <p:cNvSpPr>
            <a:spLocks noChangeArrowheads="1"/>
          </p:cNvSpPr>
          <p:nvPr/>
        </p:nvSpPr>
        <p:spPr bwMode="auto">
          <a:xfrm>
            <a:off x="838200" y="2819400"/>
            <a:ext cx="1600200" cy="304800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5C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1143000" y="6324600"/>
            <a:ext cx="7391400" cy="366713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R Estruch, et al </a:t>
            </a:r>
            <a:r>
              <a:rPr lang="it-IT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N ENGL J MED 2013</a:t>
            </a: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; 368:1279-1290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  <a:hlinkClick r:id="rId3"/>
              </a:rPr>
              <a:t>April 4, 2013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1295400" y="2438400"/>
            <a:ext cx="2286000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468" name="Rectangle 18"/>
          <p:cNvSpPr>
            <a:spLocks noChangeArrowheads="1"/>
          </p:cNvSpPr>
          <p:nvPr/>
        </p:nvSpPr>
        <p:spPr bwMode="auto">
          <a:xfrm>
            <a:off x="914400" y="609600"/>
            <a:ext cx="1752600" cy="304800"/>
          </a:xfrm>
          <a:prstGeom prst="rect">
            <a:avLst/>
          </a:prstGeom>
          <a:noFill/>
          <a:ln w="76200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5C991F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469" name="Rectangle 19"/>
          <p:cNvSpPr>
            <a:spLocks noChangeArrowheads="1"/>
          </p:cNvSpPr>
          <p:nvPr/>
        </p:nvSpPr>
        <p:spPr bwMode="auto">
          <a:xfrm>
            <a:off x="1295400" y="1371600"/>
            <a:ext cx="2971800" cy="990600"/>
          </a:xfrm>
          <a:prstGeom prst="rect">
            <a:avLst/>
          </a:prstGeom>
          <a:noFill/>
          <a:ln w="76200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5C991F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1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244408" cy="27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5576" y="1628800"/>
            <a:ext cx="4752528" cy="10081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43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663" y="1412776"/>
            <a:ext cx="6499447" cy="9098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7"/>
          <p:cNvGrpSpPr>
            <a:grpSpLocks noChangeAspect="1"/>
          </p:cNvGrpSpPr>
          <p:nvPr/>
        </p:nvGrpSpPr>
        <p:grpSpPr bwMode="auto">
          <a:xfrm>
            <a:off x="2225675" y="0"/>
            <a:ext cx="6918325" cy="1214438"/>
            <a:chOff x="336" y="144"/>
            <a:chExt cx="4358" cy="765"/>
          </a:xfrm>
        </p:grpSpPr>
        <p:sp>
          <p:nvSpPr>
            <p:cNvPr id="20489" name="AutoShape 6"/>
            <p:cNvSpPr>
              <a:spLocks noChangeAspect="1" noChangeArrowheads="1" noTextEdit="1"/>
            </p:cNvSpPr>
            <p:nvPr/>
          </p:nvSpPr>
          <p:spPr bwMode="auto">
            <a:xfrm>
              <a:off x="336" y="144"/>
              <a:ext cx="4358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049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"/>
              <a:ext cx="4365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234596" y="3789040"/>
            <a:ext cx="8686800" cy="94615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dist="107763" dir="2700000" algn="ctr" rotWithShape="0">
              <a:srgbClr val="FFFFCC">
                <a:gamma/>
                <a:shade val="60000"/>
                <a:invGamma/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Dieta </a:t>
            </a:r>
            <a:r>
              <a:rPr lang="it-IT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Mediterranea (non “ristretta” in calorie) </a:t>
            </a:r>
            <a:r>
              <a:rPr lang="it-IT" sz="2800" b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supplementata</a:t>
            </a:r>
            <a:r>
              <a:rPr lang="it-IT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con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olio oliva </a:t>
            </a:r>
            <a:r>
              <a:rPr lang="it-I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extrav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/>
              </a:rPr>
              <a:t>.</a:t>
            </a:r>
            <a:r>
              <a:rPr lang="it-IT" sz="2800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it-IT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HR 0.70</a:t>
            </a: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456755" y="5229200"/>
            <a:ext cx="8305800" cy="94615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dist="107763" dir="2700000" algn="ctr" rotWithShape="0">
              <a:srgbClr val="FFFFCC">
                <a:gamma/>
                <a:shade val="60000"/>
                <a:invGamma/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Dieta </a:t>
            </a:r>
            <a:r>
              <a:rPr lang="it-IT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Mediterranea</a:t>
            </a:r>
            <a:r>
              <a:rPr lang="it-IT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800" b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supplementata</a:t>
            </a:r>
            <a:r>
              <a:rPr lang="it-IT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con noci, nocciole,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ecc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(30 gr/die)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HR 0.72</a:t>
            </a:r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152400" y="2743200"/>
            <a:ext cx="8839200" cy="52863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solidFill>
              <a:srgbClr val="99FF33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Dieta controllo (consigliata diminuz. grassi)</a:t>
            </a:r>
            <a:r>
              <a:rPr lang="it-IT" sz="280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sz="28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HR 1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114077" y="175952"/>
            <a:ext cx="2225675" cy="230832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7447 </a:t>
            </a:r>
            <a:r>
              <a:rPr lang="it-IT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persons</a:t>
            </a:r>
            <a:r>
              <a:rPr lang="it-IT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at</a:t>
            </a:r>
            <a:r>
              <a:rPr lang="it-IT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high </a:t>
            </a:r>
            <a:r>
              <a:rPr lang="it-IT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cardiovascular</a:t>
            </a:r>
            <a:r>
              <a:rPr lang="it-IT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risk</a:t>
            </a:r>
            <a:endParaRPr lang="it-IT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55 to 80 </a:t>
            </a:r>
            <a:r>
              <a:rPr lang="it-IT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years</a:t>
            </a:r>
            <a:r>
              <a:rPr lang="it-IT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</a:t>
            </a:r>
            <a:r>
              <a:rPr lang="it-IT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57% </a:t>
            </a:r>
            <a:r>
              <a:rPr lang="it-IT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women</a:t>
            </a:r>
            <a:r>
              <a:rPr lang="it-IT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“</a:t>
            </a:r>
            <a:r>
              <a:rPr lang="it-IT" u="sng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Stopped</a:t>
            </a:r>
            <a:r>
              <a:rPr lang="it-IT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” with </a:t>
            </a:r>
            <a:r>
              <a:rPr lang="it-IT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median</a:t>
            </a:r>
            <a:r>
              <a:rPr lang="it-IT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follow-up of 4.8 </a:t>
            </a:r>
            <a:r>
              <a:rPr lang="it-IT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years</a:t>
            </a:r>
            <a:endParaRPr lang="it-IT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1143000" y="6491287"/>
            <a:ext cx="7391400" cy="366713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R </a:t>
            </a:r>
            <a:r>
              <a:rPr lang="it-IT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Estruch</a:t>
            </a:r>
            <a:r>
              <a:rPr lang="it-IT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 et al 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N ENGL J MED 2013</a:t>
            </a:r>
            <a:r>
              <a:rPr lang="it-IT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; 368:1279-1290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  <a:hlinkClick r:id="rId5"/>
              </a:rPr>
              <a:t>April 4, 2013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977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6" grpId="0" animBg="1"/>
      <p:bldP spid="91147" grpId="0" animBg="1"/>
      <p:bldP spid="9114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6" name="Group 6"/>
          <p:cNvGrpSpPr>
            <a:grpSpLocks noChangeAspect="1"/>
          </p:cNvGrpSpPr>
          <p:nvPr/>
        </p:nvGrpSpPr>
        <p:grpSpPr bwMode="auto">
          <a:xfrm>
            <a:off x="0" y="2286000"/>
            <a:ext cx="9144000" cy="4017963"/>
            <a:chOff x="630" y="1174"/>
            <a:chExt cx="4500" cy="1977"/>
          </a:xfrm>
        </p:grpSpPr>
        <p:sp>
          <p:nvSpPr>
            <p:cNvPr id="21511" name="AutoShape 5"/>
            <p:cNvSpPr>
              <a:spLocks noChangeAspect="1" noChangeArrowheads="1" noTextEdit="1"/>
            </p:cNvSpPr>
            <p:nvPr/>
          </p:nvSpPr>
          <p:spPr bwMode="auto">
            <a:xfrm>
              <a:off x="630" y="1174"/>
              <a:ext cx="4500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151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" y="1174"/>
              <a:ext cx="4507" cy="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990600" y="6324600"/>
            <a:ext cx="7391400" cy="366713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R Estruch, et al </a:t>
            </a:r>
            <a:r>
              <a:rPr lang="it-IT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N ENGL J MED 2013</a:t>
            </a: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; 368:1279-1290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  <a:hlinkClick r:id="rId4"/>
              </a:rPr>
              <a:t>April 4, 2013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57200" y="116631"/>
            <a:ext cx="7848600" cy="976313"/>
          </a:xfrm>
          <a:prstGeom prst="rect">
            <a:avLst/>
          </a:prstGeom>
          <a:solidFill>
            <a:srgbClr val="E7E6B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Women’s</a:t>
            </a:r>
            <a:r>
              <a:rPr lang="it-IT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000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Health</a:t>
            </a:r>
            <a:r>
              <a:rPr lang="it-IT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000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Initiative</a:t>
            </a:r>
            <a:r>
              <a:rPr lang="it-IT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000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Dietary</a:t>
            </a:r>
            <a:r>
              <a:rPr lang="it-IT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000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Modification</a:t>
            </a:r>
            <a:r>
              <a:rPr lang="it-IT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Trial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ＭＳ Ｐゴシック"/>
              </a:rPr>
              <a:t>: </a:t>
            </a:r>
            <a:r>
              <a:rPr lang="it-IT" sz="2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a </a:t>
            </a:r>
            <a:r>
              <a:rPr lang="it-IT" sz="2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low-fat</a:t>
            </a:r>
            <a:r>
              <a:rPr lang="it-IT" sz="2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dietary</a:t>
            </a:r>
            <a:r>
              <a:rPr lang="it-IT" sz="2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sz="2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approach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ＭＳ Ｐゴシック"/>
              </a:rPr>
              <a:t>resulted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ＭＳ Ｐゴシック"/>
              </a:rPr>
              <a:t> in </a:t>
            </a:r>
            <a:r>
              <a:rPr 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NO </a:t>
            </a:r>
            <a:r>
              <a:rPr lang="it-IT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cardiovascular</a:t>
            </a:r>
            <a:r>
              <a:rPr 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BENEFIT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ＭＳ Ｐゴシック"/>
              </a:rPr>
              <a:t>.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JAMA 2006;295:655-66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.</a:t>
            </a: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304800" y="1295400"/>
            <a:ext cx="8610600" cy="9144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Recente metanalisi: </a:t>
            </a:r>
            <a:r>
              <a:rPr lang="it-IT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347,747 people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NO significant EVIDENCE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for concluding that </a:t>
            </a:r>
            <a:r>
              <a:rPr lang="it-IT" b="1" u="sng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saturated fat</a:t>
            </a: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 is associated with an increased risk of CHD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Am J Cl Nutr 2010</a:t>
            </a: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1752600" y="2590800"/>
            <a:ext cx="525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outerShdw algn="ctr" rotWithShape="0">
              <a:srgbClr val="991F00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0" grpId="0" animBg="1"/>
      <p:bldP spid="92171" grpId="0" animBg="1"/>
      <p:bldP spid="9217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533400" y="991543"/>
            <a:ext cx="8610600" cy="538609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07763" dir="2700000" algn="ctr" rotWithShape="0">
              <a:srgbClr val="FFFFCC">
                <a:gamma/>
                <a:shade val="60000"/>
                <a:invGamma/>
                <a:alpha val="50000"/>
              </a:srgbClr>
            </a:outerShdw>
          </a:effectLst>
          <a:scene3d>
            <a:camera prst="perspectiveRight"/>
            <a:lightRig rig="threePt" dir="t"/>
          </a:scene3d>
          <a:extLst/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u="sng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Revisione sistematica della letteratura degli studi pubblicati fino a marzo 2012.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16 studi comprendenti un totale di 22 coorti indipendenti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in un 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ＭＳ Ｐゴシック"/>
              </a:rPr>
              <a:t>follow-up di tempo pari a 5,8-20,0 anni (fino a 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90.735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ＭＳ Ｐゴシック"/>
              </a:rPr>
              <a:t> pazienti)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Dal confronto della categoria a </a:t>
            </a:r>
            <a:r>
              <a:rPr lang="it-IT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maggiore consumo di uova (≥ 1 uovo /giorno)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con quella a </a:t>
            </a:r>
            <a:r>
              <a:rPr lang="it-IT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minore consumo di uova (&lt;1 uovo/settimana o mai)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è emerso un 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ＭＳ Ｐゴシック"/>
              </a:rPr>
              <a:t>HR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(95% CI) di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-0,96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(0.88, 1.05) </a:t>
            </a:r>
            <a:r>
              <a:rPr lang="it-IT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per qualunque CVD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-0,97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(0.86, 1.09) per la </a:t>
            </a:r>
            <a:r>
              <a:rPr lang="it-IT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cardiopatia ischemica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-0,93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(0.81, 1.07) per l'</a:t>
            </a:r>
            <a:r>
              <a:rPr lang="it-IT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ictus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-0,98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(0.77, 1.24) per la </a:t>
            </a:r>
            <a:r>
              <a:rPr lang="it-IT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mortalità da </a:t>
            </a:r>
            <a:r>
              <a:rPr lang="it-IT" sz="2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ischemia </a:t>
            </a:r>
            <a:r>
              <a:rPr lang="it-IT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cardiaca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-</a:t>
            </a:r>
            <a:r>
              <a:rPr lang="it-IT" sz="24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0,92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(0.56, 1.50) per la </a:t>
            </a:r>
            <a:r>
              <a:rPr lang="it-IT" sz="24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ＭＳ Ｐゴシック"/>
              </a:rPr>
              <a:t>mortalità dovuta a ictus</a:t>
            </a:r>
            <a:r>
              <a:rPr lang="it-IT" sz="28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800" dirty="0">
              <a:solidFill>
                <a:srgbClr val="000000"/>
              </a:solidFill>
              <a:latin typeface="Cambria" pitchFamily="18" charset="0"/>
              <a:ea typeface="ＭＳ Ｐゴシック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342900" y="128124"/>
            <a:ext cx="8534400" cy="762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>
                <a:gamma/>
                <a:shade val="60000"/>
                <a:invGamma/>
                <a:alpha val="50000"/>
              </a:schemeClr>
            </a:outerShdw>
          </a:effectLst>
          <a:scene3d>
            <a:camera prst="perspectiveLeft"/>
            <a:lightRig rig="threePt" dir="t"/>
          </a:scene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ＭＳ Ｐゴシック"/>
              </a:rPr>
              <a:t>UOVA e malattie cardiovascolari nella popolazione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2286000" y="6534319"/>
            <a:ext cx="647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Am</a:t>
            </a:r>
            <a:r>
              <a:rPr lang="it-IT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J Cl </a:t>
            </a:r>
            <a:r>
              <a:rPr lang="it-IT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Nutr</a:t>
            </a:r>
            <a:r>
              <a:rPr lang="it-IT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 on-line </a:t>
            </a:r>
            <a:r>
              <a:rPr lang="it-IT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May</a:t>
            </a:r>
            <a:r>
              <a:rPr lang="it-IT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15,  2013</a:t>
            </a:r>
          </a:p>
        </p:txBody>
      </p:sp>
      <p:pic>
        <p:nvPicPr>
          <p:cNvPr id="68617" name="Picture 9" descr="uova380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3" t="2519" r="2983" b="2519"/>
          <a:stretch>
            <a:fillRect/>
          </a:stretch>
        </p:blipFill>
        <p:spPr bwMode="auto">
          <a:xfrm>
            <a:off x="7326160" y="3789040"/>
            <a:ext cx="1503515" cy="119898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5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00" name="Rectangle 32"/>
          <p:cNvSpPr>
            <a:spLocks noChangeArrowheads="1"/>
          </p:cNvSpPr>
          <p:nvPr/>
        </p:nvSpPr>
        <p:spPr bwMode="auto">
          <a:xfrm>
            <a:off x="539552" y="609600"/>
            <a:ext cx="2895600" cy="129381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it-IT" sz="3200" dirty="0" smtClean="0">
                <a:solidFill>
                  <a:srgbClr val="000000"/>
                </a:solidFill>
              </a:rPr>
              <a:t>FONTI DI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it-IT" sz="3200" dirty="0" smtClean="0">
                <a:solidFill>
                  <a:srgbClr val="000000"/>
                </a:solidFill>
              </a:rPr>
              <a:t>VITAMINA </a:t>
            </a:r>
            <a:r>
              <a:rPr lang="it-IT" sz="3600" b="1" dirty="0" smtClean="0">
                <a:solidFill>
                  <a:srgbClr val="000000"/>
                </a:solidFill>
              </a:rPr>
              <a:t>D</a:t>
            </a:r>
          </a:p>
        </p:txBody>
      </p:sp>
      <p:pic>
        <p:nvPicPr>
          <p:cNvPr id="84006" name="Picture 38" descr="198-03-07-29-1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40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9847908"/>
              </p:ext>
            </p:extLst>
          </p:nvPr>
        </p:nvGraphicFramePr>
        <p:xfrm>
          <a:off x="4419600" y="304800"/>
          <a:ext cx="4381500" cy="3840480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2000" endA="300" endPos="35000" dir="5400000" sy="-100000" algn="bl" rotWithShape="0"/>
                </a:effectLst>
                <a:tableStyleId>{3C2FFA5D-87B4-456A-9821-1D502468CF0F}</a:tableStyleId>
              </a:tblPr>
              <a:tblGrid>
                <a:gridCol w="4381500"/>
              </a:tblGrid>
              <a:tr h="3159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Fegato di merluzzo</a:t>
                      </a:r>
                      <a:endParaRPr kumimoji="0" lang="it-IT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/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Filetto di pesci grassi</a:t>
                      </a:r>
                      <a:endParaRPr kumimoji="0" lang="it-IT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/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Latte intero</a:t>
                      </a:r>
                      <a:endParaRPr kumimoji="0" lang="it-IT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/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Burro</a:t>
                      </a:r>
                      <a:endParaRPr kumimoji="0" lang="it-IT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/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Formaggi a pasta dura</a:t>
                      </a:r>
                      <a:endParaRPr kumimoji="0" lang="it-IT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/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Uova</a:t>
                      </a:r>
                      <a:endParaRPr kumimoji="0" lang="it-IT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84023" name="Rectangle 55"/>
          <p:cNvSpPr>
            <a:spLocks noChangeArrowheads="1"/>
          </p:cNvSpPr>
          <p:nvPr/>
        </p:nvSpPr>
        <p:spPr bwMode="auto">
          <a:xfrm>
            <a:off x="5029200" y="6019800"/>
            <a:ext cx="3733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Costantini AM, Cannella C, Tomassi.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Fondamenti di Nutrizione Umana -1999 </a:t>
            </a:r>
          </a:p>
        </p:txBody>
      </p:sp>
    </p:spTree>
    <p:extLst>
      <p:ext uri="{BB962C8B-B14F-4D97-AF65-F5344CB8AC3E}">
        <p14:creationId xmlns:p14="http://schemas.microsoft.com/office/powerpoint/2010/main" xmlns="" val="9450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8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/>
          </p:cNvSpPr>
          <p:nvPr/>
        </p:nvSpPr>
        <p:spPr bwMode="auto">
          <a:xfrm>
            <a:off x="762000" y="990600"/>
            <a:ext cx="7543800" cy="2041525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divot"/>
            <a:bevelB w="13500" h="13500" prst="angle"/>
            <a:extrusionClr>
              <a:srgbClr val="99FF33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srgbClr val="000000"/>
              </a:solidFill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We are more than just what we eat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srgbClr val="000000"/>
              </a:solidFill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2133600" y="2514600"/>
            <a:ext cx="5187950" cy="3667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cs typeface="ＭＳ Ｐゴシック" charset="0"/>
              </a:rPr>
              <a:t>Turnbaugh. Curr Opin Clin Nutr Metab Care 2012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2057400" y="4419600"/>
            <a:ext cx="5791200" cy="210343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Microbiota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..forgotten organ in human body..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ＭＳ Ｐゴシック" charset="0"/>
              </a:rPr>
              <a:t>O</a:t>
            </a:r>
            <a:r>
              <a:rPr lang="ja-JP" altLang="it-IT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ＭＳ Ｐゴシック" charset="0"/>
              </a:rPr>
              <a:t>’</a:t>
            </a:r>
            <a:r>
              <a:rPr lang="it-IT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ＭＳ Ｐゴシック" charset="0"/>
              </a:rPr>
              <a:t>Hara, 2006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0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0" grpId="0" animBg="1"/>
      <p:bldP spid="2734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07504" y="2133600"/>
            <a:ext cx="4930452" cy="19434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Microbiota</a:t>
            </a:r>
            <a:endParaRPr lang="it-IT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3.3 milioni geni: 150/1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 2 </a:t>
            </a:r>
            <a:r>
              <a:rPr lang="it-IT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enterophylum</a:t>
            </a: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principali 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(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Bacteroidetes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e 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Firmicutes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=90% specie batteriche)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fino a 1000-1500 specie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1-1,5 Kg</a:t>
            </a: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 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4139952" y="5020391"/>
            <a:ext cx="3505200" cy="14478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Alimentazione</a:t>
            </a: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3876195">
            <a:off x="4103026" y="4179362"/>
            <a:ext cx="1444024" cy="990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2165" name="AutoShape 5"/>
          <p:cNvSpPr>
            <a:spLocks noChangeArrowheads="1"/>
          </p:cNvSpPr>
          <p:nvPr/>
        </p:nvSpPr>
        <p:spPr bwMode="auto">
          <a:xfrm rot="14371217">
            <a:off x="2968890" y="4363430"/>
            <a:ext cx="1600547" cy="990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107504" y="304800"/>
            <a:ext cx="5029200" cy="1371600"/>
          </a:xfrm>
          <a:prstGeom prst="rect">
            <a:avLst/>
          </a:pr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/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Sistema endocrino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Sistema immunitario </a:t>
            </a: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(</a:t>
            </a:r>
            <a:r>
              <a:rPr lang="it-IT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Ts,B</a:t>
            </a: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, </a:t>
            </a:r>
            <a:r>
              <a:rPr lang="it-IT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IgA</a:t>
            </a: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- Sistema nervoso </a:t>
            </a:r>
            <a:r>
              <a:rPr lang="ja-JP" alt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“</a:t>
            </a:r>
            <a:r>
              <a:rPr lang="it-IT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2° cervello</a:t>
            </a:r>
            <a:r>
              <a:rPr lang="ja-JP" alt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”</a:t>
            </a:r>
            <a:endParaRPr lang="it-IT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ＭＳ Ｐゴシック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1447800" y="5105400"/>
            <a:ext cx="1752600" cy="1066800"/>
          </a:xfrm>
          <a:prstGeom prst="rect">
            <a:avLst/>
          </a:prstGeom>
          <a:gradFill flip="none" rotWithShape="1">
            <a:gsLst>
              <a:gs pos="0">
                <a:srgbClr val="0033CC">
                  <a:tint val="66000"/>
                  <a:satMod val="160000"/>
                </a:srgbClr>
              </a:gs>
              <a:gs pos="50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33CC"/>
            </a:extrusionClr>
          </a:sp3d>
          <a:extLst/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Ospite</a:t>
            </a:r>
          </a:p>
        </p:txBody>
      </p:sp>
      <p:sp>
        <p:nvSpPr>
          <p:cNvPr id="92168" name="AutoShape 8"/>
          <p:cNvSpPr>
            <a:spLocks noChangeArrowheads="1"/>
          </p:cNvSpPr>
          <p:nvPr/>
        </p:nvSpPr>
        <p:spPr bwMode="auto">
          <a:xfrm rot="5400000">
            <a:off x="1938495" y="4126829"/>
            <a:ext cx="923609" cy="11430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V="1">
            <a:off x="3657600" y="1676400"/>
            <a:ext cx="0" cy="381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 flipV="1">
            <a:off x="2286000" y="1676400"/>
            <a:ext cx="0" cy="381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 flipV="1">
            <a:off x="2971800" y="1676400"/>
            <a:ext cx="0" cy="3810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5220072" y="152399"/>
            <a:ext cx="3816424" cy="454592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-Asse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cervello-intestino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(i.e.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sinaptogenesi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ecc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Stabilizzano permeabilità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intestinale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it-IT" sz="2000" b="1" dirty="0" smtClean="0">
                <a:solidFill>
                  <a:srgbClr val="FFFFFF"/>
                </a:solidFill>
              </a:rPr>
              <a:t>Regolano </a:t>
            </a:r>
            <a:r>
              <a:rPr lang="it-IT" sz="2000" b="1" dirty="0">
                <a:solidFill>
                  <a:srgbClr val="FFFFFF"/>
                </a:solidFill>
              </a:rPr>
              <a:t>ormoni </a:t>
            </a:r>
            <a:r>
              <a:rPr lang="it-IT" sz="2000" b="1" dirty="0" smtClean="0">
                <a:solidFill>
                  <a:srgbClr val="FFFFFF"/>
                </a:solidFill>
              </a:rPr>
              <a:t>appetito 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FF"/>
                </a:solidFill>
              </a:rPr>
              <a:t>Produzione sostanze che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FF"/>
                </a:solidFill>
              </a:rPr>
              <a:t>controllano la fame</a:t>
            </a:r>
            <a:endParaRPr lang="it-IT" sz="2000" b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-Energia </a:t>
            </a:r>
            <a:r>
              <a:rPr lang="it-IT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fibre (</a:t>
            </a:r>
            <a:r>
              <a:rPr lang="it-IT" sz="20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ac.grassi</a:t>
            </a:r>
            <a:r>
              <a:rPr lang="it-IT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regolano accumulo grasso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it-IT" sz="20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Regolano sistema immunitario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stato infiammatorio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dell’organismo</a:t>
            </a:r>
            <a:endParaRPr lang="it-IT" sz="2000" b="1" dirty="0">
              <a:solidFill>
                <a:srgbClr val="FF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-Vitamine </a:t>
            </a:r>
            <a:r>
              <a:rPr lang="it-IT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(complesso B,K)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-Aminoacidi </a:t>
            </a:r>
            <a:r>
              <a:rPr lang="it-IT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(i.e. lisina)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…..</a:t>
            </a:r>
          </a:p>
        </p:txBody>
      </p:sp>
      <p:sp>
        <p:nvSpPr>
          <p:cNvPr id="92173" name="AutoShape 13"/>
          <p:cNvSpPr>
            <a:spLocks noChangeArrowheads="1"/>
          </p:cNvSpPr>
          <p:nvPr/>
        </p:nvSpPr>
        <p:spPr bwMode="auto">
          <a:xfrm rot="17111468">
            <a:off x="7262686" y="4913380"/>
            <a:ext cx="1737747" cy="786589"/>
          </a:xfrm>
          <a:prstGeom prst="curvedUpArrow">
            <a:avLst>
              <a:gd name="adj1" fmla="val 50226"/>
              <a:gd name="adj2" fmla="val 100451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9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2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2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21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21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921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24" y="115466"/>
            <a:ext cx="574598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465" y="4077072"/>
            <a:ext cx="40640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arrotondato 3"/>
          <p:cNvSpPr/>
          <p:nvPr/>
        </p:nvSpPr>
        <p:spPr>
          <a:xfrm>
            <a:off x="107504" y="4539952"/>
            <a:ext cx="4941961" cy="1769368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sz="3200" dirty="0" err="1" smtClean="0">
                <a:solidFill>
                  <a:prstClr val="white"/>
                </a:solidFill>
              </a:rPr>
              <a:t>Microbiota</a:t>
            </a:r>
            <a:r>
              <a:rPr lang="it-IT" sz="3200" dirty="0" smtClean="0">
                <a:solidFill>
                  <a:prstClr val="white"/>
                </a:solidFill>
              </a:rPr>
              <a:t> intestinale</a:t>
            </a:r>
          </a:p>
          <a:p>
            <a:pPr algn="ctr"/>
            <a:r>
              <a:rPr lang="it-IT" sz="3200" dirty="0" smtClean="0">
                <a:solidFill>
                  <a:prstClr val="white"/>
                </a:solidFill>
              </a:rPr>
              <a:t>circa 30 volte superiore </a:t>
            </a:r>
          </a:p>
          <a:p>
            <a:pPr algn="ctr"/>
            <a:r>
              <a:rPr lang="it-IT" sz="3200" dirty="0" smtClean="0">
                <a:solidFill>
                  <a:prstClr val="white"/>
                </a:solidFill>
              </a:rPr>
              <a:t>(40 Kg contro 1-1,5 Kg)</a:t>
            </a:r>
            <a:endParaRPr lang="it-IT" sz="3200" dirty="0">
              <a:solidFill>
                <a:prstClr val="white"/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4644008" y="2282788"/>
            <a:ext cx="4320480" cy="822960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it-IT" sz="3200" dirty="0" smtClean="0">
                <a:solidFill>
                  <a:prstClr val="white"/>
                </a:solidFill>
              </a:rPr>
              <a:t>7-10 volte il nostro peso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9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5" descr="Disegno da colorare donna - vista front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98" t="1875" r="32626" b="4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6" name="Gruppo 8"/>
          <p:cNvGrpSpPr>
            <a:grpSpLocks/>
          </p:cNvGrpSpPr>
          <p:nvPr/>
        </p:nvGrpSpPr>
        <p:grpSpPr bwMode="auto">
          <a:xfrm>
            <a:off x="3990975" y="3714750"/>
            <a:ext cx="1652588" cy="1500188"/>
            <a:chOff x="3419468" y="2143116"/>
            <a:chExt cx="1795474" cy="1795474"/>
          </a:xfrm>
        </p:grpSpPr>
        <p:pic>
          <p:nvPicPr>
            <p:cNvPr id="164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3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0" t="51666" r="33096" b="28194"/>
            <a:stretch>
              <a:fillRect/>
            </a:stretch>
          </p:blipFill>
          <p:spPr bwMode="auto">
            <a:xfrm>
              <a:off x="3655705" y="2410853"/>
              <a:ext cx="1323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nello 7"/>
            <p:cNvSpPr/>
            <p:nvPr/>
          </p:nvSpPr>
          <p:spPr>
            <a:xfrm>
              <a:off x="3419468" y="2143116"/>
              <a:ext cx="1795474" cy="1795474"/>
            </a:xfrm>
            <a:prstGeom prst="donut">
              <a:avLst>
                <a:gd name="adj" fmla="val 1375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" name="Anello 4"/>
            <p:cNvSpPr/>
            <p:nvPr/>
          </p:nvSpPr>
          <p:spPr>
            <a:xfrm>
              <a:off x="3597119" y="2321713"/>
              <a:ext cx="1440173" cy="1438279"/>
            </a:xfrm>
            <a:prstGeom prst="donut">
              <a:avLst>
                <a:gd name="adj" fmla="val 1375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5E89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16387" name="Picture 4" descr="http://www.virtual-liver.de/images/liver-illustr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91"/>
          <a:stretch>
            <a:fillRect/>
          </a:stretch>
        </p:blipFill>
        <p:spPr bwMode="auto">
          <a:xfrm>
            <a:off x="2560638" y="4286250"/>
            <a:ext cx="130016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s://encrypted-tbn0.gstatic.com/images?q=tbn:ANd9GcRLnty_0FFQo_1FnF5gtifLNw9CUEWXfw7HXM6trbaOZf7KfS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4" r="4724"/>
          <a:stretch>
            <a:fillRect/>
          </a:stretch>
        </p:blipFill>
        <p:spPr bwMode="auto">
          <a:xfrm>
            <a:off x="5715000" y="2714625"/>
            <a:ext cx="11001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s://encrypted-tbn2.gstatic.com/images?q=tbn:ANd9GcTIdq4jsqrUJWHv1J-KWp3ei_3dRmIhGerSQVzBybMJZQPQUmE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675" y="214313"/>
            <a:ext cx="164306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324350"/>
            <a:ext cx="1235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magin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6000750"/>
            <a:ext cx="785813" cy="739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CasellaDiTesto 12"/>
          <p:cNvSpPr txBox="1">
            <a:spLocks noChangeArrowheads="1"/>
          </p:cNvSpPr>
          <p:nvPr/>
        </p:nvSpPr>
        <p:spPr bwMode="auto">
          <a:xfrm>
            <a:off x="3357563" y="1344613"/>
            <a:ext cx="14668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smtClean="0">
                <a:solidFill>
                  <a:srgbClr val="0000FF"/>
                </a:solidFill>
              </a:rPr>
              <a:t>BRAIN AXIS</a:t>
            </a:r>
          </a:p>
        </p:txBody>
      </p:sp>
      <p:sp>
        <p:nvSpPr>
          <p:cNvPr id="16393" name="CasellaDiTesto 13"/>
          <p:cNvSpPr txBox="1">
            <a:spLocks noChangeArrowheads="1"/>
          </p:cNvSpPr>
          <p:nvPr/>
        </p:nvSpPr>
        <p:spPr bwMode="auto">
          <a:xfrm>
            <a:off x="6000750" y="5000625"/>
            <a:ext cx="14366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smtClean="0">
                <a:solidFill>
                  <a:srgbClr val="FF0000"/>
                </a:solidFill>
              </a:rPr>
              <a:t>PANCREAS</a:t>
            </a:r>
          </a:p>
        </p:txBody>
      </p:sp>
      <p:sp>
        <p:nvSpPr>
          <p:cNvPr id="16394" name="CasellaDiTesto 14"/>
          <p:cNvSpPr txBox="1">
            <a:spLocks noChangeArrowheads="1"/>
          </p:cNvSpPr>
          <p:nvPr/>
        </p:nvSpPr>
        <p:spPr bwMode="auto">
          <a:xfrm>
            <a:off x="6572250" y="2643188"/>
            <a:ext cx="9620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smtClean="0">
                <a:solidFill>
                  <a:srgbClr val="FF0000"/>
                </a:solidFill>
              </a:rPr>
              <a:t>HEART</a:t>
            </a:r>
          </a:p>
        </p:txBody>
      </p:sp>
      <p:sp>
        <p:nvSpPr>
          <p:cNvPr id="16395" name="CasellaDiTesto 15"/>
          <p:cNvSpPr txBox="1">
            <a:spLocks noChangeArrowheads="1"/>
          </p:cNvSpPr>
          <p:nvPr/>
        </p:nvSpPr>
        <p:spPr bwMode="auto">
          <a:xfrm>
            <a:off x="3078163" y="4987925"/>
            <a:ext cx="8509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smtClean="0">
                <a:solidFill>
                  <a:srgbClr val="FF0000"/>
                </a:solidFill>
              </a:rPr>
              <a:t>LIVER</a:t>
            </a:r>
          </a:p>
        </p:txBody>
      </p:sp>
      <p:sp>
        <p:nvSpPr>
          <p:cNvPr id="16396" name="CasellaDiTesto 16"/>
          <p:cNvSpPr txBox="1">
            <a:spLocks noChangeArrowheads="1"/>
          </p:cNvSpPr>
          <p:nvPr/>
        </p:nvSpPr>
        <p:spPr bwMode="auto">
          <a:xfrm>
            <a:off x="3714750" y="3487738"/>
            <a:ext cx="18049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b="1" smtClean="0">
                <a:solidFill>
                  <a:srgbClr val="000000"/>
                </a:solidFill>
              </a:rPr>
              <a:t>HEALTHY GUT</a:t>
            </a:r>
          </a:p>
        </p:txBody>
      </p:sp>
      <p:sp>
        <p:nvSpPr>
          <p:cNvPr id="16397" name="CasellaDiTesto 17"/>
          <p:cNvSpPr txBox="1">
            <a:spLocks noChangeArrowheads="1"/>
          </p:cNvSpPr>
          <p:nvPr/>
        </p:nvSpPr>
        <p:spPr bwMode="auto">
          <a:xfrm>
            <a:off x="2857500" y="6559550"/>
            <a:ext cx="3959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smtClean="0">
                <a:solidFill>
                  <a:srgbClr val="00B050"/>
                </a:solidFill>
              </a:rPr>
              <a:t>HORMONES AND SEXUAL ORGAN</a:t>
            </a:r>
          </a:p>
        </p:txBody>
      </p:sp>
      <p:pic>
        <p:nvPicPr>
          <p:cNvPr id="16398" name="Picture 12" descr="https://encrypted-tbn1.gstatic.com/images?q=tbn:ANd9GcRUZGjZstGP9XJ_ZwsifZMvaIoxu9t7Ak1dlhjQf_5QKylBbB2X"/>
          <p:cNvPicPr>
            <a:picLocks noChangeAspect="1" noChangeArrowheads="1"/>
          </p:cNvPicPr>
          <p:nvPr/>
        </p:nvPicPr>
        <p:blipFill>
          <a:blip r:embed="rId9" cstate="print">
            <a:lum bright="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3" r="7993" b="7753"/>
          <a:stretch>
            <a:fillRect/>
          </a:stretch>
        </p:blipFill>
        <p:spPr bwMode="auto">
          <a:xfrm>
            <a:off x="4217988" y="5691188"/>
            <a:ext cx="11493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39"/>
          <p:cNvGrpSpPr>
            <a:grpSpLocks/>
          </p:cNvGrpSpPr>
          <p:nvPr/>
        </p:nvGrpSpPr>
        <p:grpSpPr bwMode="auto">
          <a:xfrm>
            <a:off x="3714750" y="1285875"/>
            <a:ext cx="2071688" cy="4357688"/>
            <a:chOff x="3714744" y="1285860"/>
            <a:chExt cx="2071702" cy="4357718"/>
          </a:xfrm>
        </p:grpSpPr>
        <p:cxnSp>
          <p:nvCxnSpPr>
            <p:cNvPr id="20" name="Connettore 1 19"/>
            <p:cNvCxnSpPr/>
            <p:nvPr/>
          </p:nvCxnSpPr>
          <p:spPr>
            <a:xfrm rot="5400000">
              <a:off x="3357553" y="2643182"/>
              <a:ext cx="2786082" cy="7143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10800000" flipV="1">
              <a:off x="5072066" y="3571876"/>
              <a:ext cx="714380" cy="64294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rot="16200000" flipV="1">
              <a:off x="4372767" y="5223681"/>
              <a:ext cx="833444" cy="635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5214942" y="4572008"/>
              <a:ext cx="571504" cy="180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 flipV="1">
              <a:off x="3714744" y="4429132"/>
              <a:ext cx="642942" cy="35719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Freccia a destra 47"/>
          <p:cNvSpPr/>
          <p:nvPr/>
        </p:nvSpPr>
        <p:spPr>
          <a:xfrm>
            <a:off x="1143000" y="3286125"/>
            <a:ext cx="2522538" cy="714375"/>
          </a:xfrm>
          <a:prstGeom prst="rightArrow">
            <a:avLst>
              <a:gd name="adj1" fmla="val 50000"/>
              <a:gd name="adj2" fmla="val 88736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142875" y="3357563"/>
            <a:ext cx="928688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6402" name="CasellaDiTesto 45"/>
          <p:cNvSpPr txBox="1">
            <a:spLocks noChangeArrowheads="1"/>
          </p:cNvSpPr>
          <p:nvPr/>
        </p:nvSpPr>
        <p:spPr bwMode="auto">
          <a:xfrm>
            <a:off x="142875" y="3429000"/>
            <a:ext cx="925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</a:rPr>
              <a:t>FOOD</a:t>
            </a:r>
            <a:endParaRPr lang="it-IT" sz="1800" b="1" smtClean="0">
              <a:solidFill>
                <a:srgbClr val="000000"/>
              </a:solidFill>
            </a:endParaRPr>
          </a:p>
        </p:txBody>
      </p:sp>
      <p:sp>
        <p:nvSpPr>
          <p:cNvPr id="16403" name="CasellaDiTesto 27"/>
          <p:cNvSpPr txBox="1">
            <a:spLocks noChangeArrowheads="1"/>
          </p:cNvSpPr>
          <p:nvPr/>
        </p:nvSpPr>
        <p:spPr bwMode="auto">
          <a:xfrm>
            <a:off x="4714875" y="2071688"/>
            <a:ext cx="68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i="1" smtClean="0">
                <a:solidFill>
                  <a:srgbClr val="0000FF"/>
                </a:solidFill>
              </a:rPr>
              <a:t>WP5</a:t>
            </a:r>
          </a:p>
        </p:txBody>
      </p:sp>
      <p:sp>
        <p:nvSpPr>
          <p:cNvPr id="16404" name="CasellaDiTesto 28"/>
          <p:cNvSpPr txBox="1">
            <a:spLocks noChangeArrowheads="1"/>
          </p:cNvSpPr>
          <p:nvPr/>
        </p:nvSpPr>
        <p:spPr bwMode="auto">
          <a:xfrm>
            <a:off x="5357813" y="3929063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i="1" smtClean="0">
                <a:solidFill>
                  <a:srgbClr val="FF0000"/>
                </a:solidFill>
              </a:rPr>
              <a:t>WP4</a:t>
            </a:r>
          </a:p>
        </p:txBody>
      </p:sp>
      <p:sp>
        <p:nvSpPr>
          <p:cNvPr id="16405" name="CasellaDiTesto 29"/>
          <p:cNvSpPr txBox="1">
            <a:spLocks noChangeArrowheads="1"/>
          </p:cNvSpPr>
          <p:nvPr/>
        </p:nvSpPr>
        <p:spPr bwMode="auto">
          <a:xfrm>
            <a:off x="4786313" y="5072063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i="1" smtClean="0">
                <a:solidFill>
                  <a:srgbClr val="00B050"/>
                </a:solidFill>
              </a:rPr>
              <a:t>WP3</a:t>
            </a:r>
          </a:p>
        </p:txBody>
      </p:sp>
    </p:spTree>
    <p:extLst>
      <p:ext uri="{BB962C8B-B14F-4D97-AF65-F5344CB8AC3E}">
        <p14:creationId xmlns:p14="http://schemas.microsoft.com/office/powerpoint/2010/main" xmlns="" val="7697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 noChangeAspect="1"/>
          </p:cNvGrpSpPr>
          <p:nvPr/>
        </p:nvGrpSpPr>
        <p:grpSpPr bwMode="auto">
          <a:xfrm>
            <a:off x="0" y="0"/>
            <a:ext cx="8969375" cy="6454775"/>
            <a:chOff x="-178" y="-38"/>
            <a:chExt cx="6116" cy="4401"/>
          </a:xfrm>
        </p:grpSpPr>
        <p:sp>
          <p:nvSpPr>
            <p:cNvPr id="174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78" y="-38"/>
              <a:ext cx="6116" cy="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41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" y="-38"/>
              <a:ext cx="6123" cy="4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2660650" y="6521450"/>
            <a:ext cx="648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Collins SM, et al. </a:t>
            </a:r>
            <a:r>
              <a:rPr lang="it-IT" sz="1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NATURE REVIEWS. NOVEMBER 2012;10:735-42</a:t>
            </a:r>
          </a:p>
        </p:txBody>
      </p:sp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0" y="1828800"/>
            <a:ext cx="207645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bidirectional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microbiota–gut–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brain axis</a:t>
            </a:r>
            <a:r>
              <a:rPr lang="it-IT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2660650" y="5867400"/>
            <a:ext cx="1335286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dysbiosis</a:t>
            </a:r>
            <a:endParaRPr lang="it-IT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 noChangeAspect="1"/>
          </p:cNvGrpSpPr>
          <p:nvPr/>
        </p:nvGrpSpPr>
        <p:grpSpPr bwMode="auto">
          <a:xfrm>
            <a:off x="152400" y="0"/>
            <a:ext cx="8458200" cy="2819400"/>
            <a:chOff x="-224" y="781"/>
            <a:chExt cx="6208" cy="2762"/>
          </a:xfrm>
        </p:grpSpPr>
        <p:sp>
          <p:nvSpPr>
            <p:cNvPr id="50182" name="AutoShape 3"/>
            <p:cNvSpPr>
              <a:spLocks noChangeAspect="1" noChangeArrowheads="1" noTextEdit="1"/>
            </p:cNvSpPr>
            <p:nvPr/>
          </p:nvSpPr>
          <p:spPr bwMode="auto">
            <a:xfrm>
              <a:off x="-224" y="781"/>
              <a:ext cx="6208" cy="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50183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" y="781"/>
              <a:ext cx="6214" cy="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819400" y="2286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t>NATURE | VOL 488 | 9 AUGUST 2012</a:t>
            </a: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381000" y="2895600"/>
            <a:ext cx="85344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i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Modificazioni del </a:t>
            </a:r>
            <a:r>
              <a:rPr lang="it-IT" b="1" i="1" u="sng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microbiota</a:t>
            </a:r>
            <a:r>
              <a:rPr lang="it-IT" b="1" i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intestinale si associano con molte malattie croniche,</a:t>
            </a:r>
            <a:r>
              <a:rPr lang="it-IT" b="1" i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come obesità e malattie infiammatorie</a:t>
            </a:r>
            <a:r>
              <a:rPr lang="it-IT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.</a:t>
            </a:r>
            <a:r>
              <a:rPr lang="it-IT" i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Il </a:t>
            </a:r>
            <a:r>
              <a:rPr lang="it-IT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microbiota</a:t>
            </a: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degli anziani mostra una maggiore variazione inter-individuale che fra gli adulti</a:t>
            </a:r>
            <a:r>
              <a:rPr lang="it-IT" i="1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it-IT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178 anziani: 4 gruppi</a:t>
            </a:r>
            <a:r>
              <a:rPr lang="it-IT" i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i="1" dirty="0">
                <a:solidFill>
                  <a:srgbClr val="333399"/>
                </a:solidFill>
                <a:latin typeface="Arial"/>
                <a:ea typeface="ＭＳ Ｐゴシック"/>
              </a:rPr>
              <a:t>(</a:t>
            </a:r>
            <a:r>
              <a:rPr lang="it-IT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a domicilio, </a:t>
            </a:r>
            <a:r>
              <a:rPr lang="it-IT" b="1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day</a:t>
            </a:r>
            <a:r>
              <a:rPr lang="it-IT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-hospital, riabilitazione o in long-</a:t>
            </a:r>
            <a:r>
              <a:rPr lang="it-IT" b="1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term</a:t>
            </a:r>
            <a:r>
              <a:rPr lang="it-IT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it-IT" b="1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residential</a:t>
            </a:r>
            <a:r>
              <a:rPr lang="it-IT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care</a:t>
            </a:r>
            <a:r>
              <a:rPr lang="it-IT" i="1" dirty="0">
                <a:solidFill>
                  <a:srgbClr val="333399"/>
                </a:solidFill>
                <a:latin typeface="Arial"/>
                <a:ea typeface="ＭＳ Ｐゴシック"/>
              </a:rPr>
              <a:t>).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La separazione dei tipi di </a:t>
            </a:r>
            <a:r>
              <a:rPr lang="it-IT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microbiota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si correla significativamente con </a:t>
            </a:r>
            <a:r>
              <a:rPr lang="it-IT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marker di fragilità, </a:t>
            </a:r>
            <a:r>
              <a:rPr lang="it-IT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comorbilità</a:t>
            </a:r>
            <a:r>
              <a:rPr lang="it-IT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 stato nutrizionale, e marker di infiammazione.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La modificazione del </a:t>
            </a:r>
            <a:r>
              <a:rPr lang="it-I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“</a:t>
            </a:r>
            <a:r>
              <a:rPr lang="it-IT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microbiota</a:t>
            </a:r>
            <a:r>
              <a:rPr lang="it-I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tipo” 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di comunità in quello delle istituzioni (es. RSA) si </a:t>
            </a:r>
            <a:r>
              <a:rPr lang="it-I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associa ad 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aumentata fragilità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Questi risultati supportano una </a:t>
            </a:r>
            <a:r>
              <a:rPr lang="it-IT" u="sng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relazione tra dieta, </a:t>
            </a:r>
            <a:r>
              <a:rPr lang="it-IT" u="sng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microbiota</a:t>
            </a:r>
            <a:r>
              <a:rPr lang="it-IT" u="sng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 e stato di salute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, e indicano una 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responsabilità del tipo di alimentazione per le modificazioni del </a:t>
            </a:r>
            <a:r>
              <a:rPr lang="it-IT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microbiota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 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in vario modo e frequenza con 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il progressivo declino dello stato di salute durante l</a:t>
            </a:r>
            <a:r>
              <a:rPr lang="ja-JP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’</a:t>
            </a:r>
            <a:r>
              <a:rPr lang="it-IT" altLang="ja-JP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invecchiamento</a:t>
            </a:r>
            <a:endParaRPr lang="it-IT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304800" y="4343400"/>
            <a:ext cx="8659688" cy="1219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6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8800678" cy="651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4860032" y="2276872"/>
            <a:ext cx="331236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683568" y="2780928"/>
            <a:ext cx="727280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683568" y="3212976"/>
            <a:ext cx="525658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4572000" y="3501008"/>
            <a:ext cx="331236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411760" y="4005064"/>
            <a:ext cx="331236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443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495" y="836712"/>
            <a:ext cx="263083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Spatial</a:t>
            </a:r>
            <a:r>
              <a:rPr lang="it-IT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distribution</a:t>
            </a:r>
            <a:r>
              <a:rPr lang="it-IT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and </a:t>
            </a: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composition</a:t>
            </a:r>
            <a:r>
              <a:rPr lang="it-IT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of the </a:t>
            </a: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microbiota</a:t>
            </a:r>
            <a:r>
              <a:rPr lang="it-IT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along</a:t>
            </a:r>
            <a:r>
              <a:rPr lang="it-IT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</a:t>
            </a: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intestinal</a:t>
            </a:r>
            <a:r>
              <a:rPr lang="it-IT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tract</a:t>
            </a:r>
            <a:r>
              <a:rPr lang="it-IT" dirty="0" smtClean="0">
                <a:solidFill>
                  <a:srgbClr val="333399"/>
                </a:solidFill>
              </a:rPr>
              <a:t>. </a:t>
            </a:r>
          </a:p>
        </p:txBody>
      </p:sp>
      <p:grpSp>
        <p:nvGrpSpPr>
          <p:cNvPr id="40963" name="Group 3"/>
          <p:cNvGrpSpPr>
            <a:grpSpLocks noChangeAspect="1"/>
          </p:cNvGrpSpPr>
          <p:nvPr/>
        </p:nvGrpSpPr>
        <p:grpSpPr bwMode="auto">
          <a:xfrm>
            <a:off x="2699792" y="-8048"/>
            <a:ext cx="6546789" cy="3885131"/>
            <a:chOff x="927" y="1004"/>
            <a:chExt cx="3905" cy="2317"/>
          </a:xfrm>
        </p:grpSpPr>
        <p:sp>
          <p:nvSpPr>
            <p:cNvPr id="40964" name="AutoShape 4"/>
            <p:cNvSpPr>
              <a:spLocks noChangeAspect="1" noChangeArrowheads="1" noTextEdit="1"/>
            </p:cNvSpPr>
            <p:nvPr/>
          </p:nvSpPr>
          <p:spPr bwMode="auto">
            <a:xfrm>
              <a:off x="927" y="1004"/>
              <a:ext cx="3905" cy="2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" y="1004"/>
              <a:ext cx="3912" cy="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66" name="Group 6"/>
          <p:cNvGrpSpPr>
            <a:grpSpLocks noChangeAspect="1"/>
          </p:cNvGrpSpPr>
          <p:nvPr/>
        </p:nvGrpSpPr>
        <p:grpSpPr bwMode="auto">
          <a:xfrm>
            <a:off x="-14952" y="296185"/>
            <a:ext cx="5362575" cy="157162"/>
            <a:chOff x="2784" y="4080"/>
            <a:chExt cx="2658" cy="78"/>
          </a:xfrm>
        </p:grpSpPr>
        <p:sp>
          <p:nvSpPr>
            <p:cNvPr id="40967" name="AutoShape 7"/>
            <p:cNvSpPr>
              <a:spLocks noChangeAspect="1" noChangeArrowheads="1" noTextEdit="1"/>
            </p:cNvSpPr>
            <p:nvPr/>
          </p:nvSpPr>
          <p:spPr bwMode="auto">
            <a:xfrm>
              <a:off x="2784" y="4080"/>
              <a:ext cx="265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</a:endParaRPr>
            </a:p>
          </p:txBody>
        </p:sp>
        <p:pic>
          <p:nvPicPr>
            <p:cNvPr id="4096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4080"/>
              <a:ext cx="266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35496" y="5434"/>
            <a:ext cx="60590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000000"/>
                </a:solidFill>
              </a:rPr>
              <a:t>Eric M </a:t>
            </a:r>
            <a:r>
              <a:rPr lang="it-IT" b="1" dirty="0" err="1" smtClean="0">
                <a:solidFill>
                  <a:srgbClr val="000000"/>
                </a:solidFill>
              </a:rPr>
              <a:t>Brown</a:t>
            </a:r>
            <a:r>
              <a:rPr lang="it-IT" b="1" dirty="0" smtClean="0">
                <a:solidFill>
                  <a:srgbClr val="000000"/>
                </a:solidFill>
              </a:rPr>
              <a:t>, et al</a:t>
            </a:r>
            <a:r>
              <a:rPr lang="it-IT" dirty="0" smtClean="0">
                <a:solidFill>
                  <a:srgbClr val="000000"/>
                </a:solidFill>
              </a:rPr>
              <a:t> doi:10.1038/ni.2611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82" y="2996952"/>
            <a:ext cx="2500810" cy="364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5495" y="4221086"/>
            <a:ext cx="3508505" cy="27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71800" y="4085848"/>
            <a:ext cx="2664297" cy="2400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Autoimmune and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inflammatory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diseases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intestinal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implicated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it-IT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Free </a:t>
            </a:r>
            <a:r>
              <a:rPr lang="en-US" sz="1400" dirty="0" err="1">
                <a:solidFill>
                  <a:srgbClr val="000000"/>
                </a:solidFill>
              </a:rPr>
              <a:t>Radic.Biol</a:t>
            </a:r>
            <a:r>
              <a:rPr lang="en-US" sz="1400" dirty="0">
                <a:solidFill>
                  <a:srgbClr val="000000"/>
                </a:solidFill>
              </a:rPr>
              <a:t>. Med. (2013), http://dx.doi.org/10.1016/j.freeradbiomed.2013.11.008i</a:t>
            </a:r>
            <a:endParaRPr lang="it-IT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9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88639"/>
            <a:ext cx="8280920" cy="1384995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 intake and total and cause-specific mortality in the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Prospective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 into Cancer and Nutrition cohort</a:t>
            </a:r>
            <a:endParaRPr 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5536" y="1816249"/>
            <a:ext cx="8352928" cy="4801314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Un’alta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assunzione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alimenti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basso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rischio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mortalità</a:t>
            </a:r>
            <a:r>
              <a:rPr lang="en-US" sz="2800" b="1" dirty="0" smtClean="0">
                <a:solidFill>
                  <a:srgbClr val="0070C0"/>
                </a:solidFill>
              </a:rPr>
              <a:t>, in </a:t>
            </a:r>
            <a:r>
              <a:rPr lang="en-US" sz="2800" b="1" dirty="0" err="1" smtClean="0">
                <a:solidFill>
                  <a:srgbClr val="0070C0"/>
                </a:solidFill>
              </a:rPr>
              <a:t>particolare</a:t>
            </a:r>
            <a:r>
              <a:rPr lang="en-US" sz="2800" b="1" dirty="0" smtClean="0">
                <a:solidFill>
                  <a:srgbClr val="0070C0"/>
                </a:solidFill>
              </a:rPr>
              <a:t> per </a:t>
            </a:r>
            <a:r>
              <a:rPr lang="en-US" sz="2800" b="1" dirty="0" err="1" smtClean="0">
                <a:solidFill>
                  <a:srgbClr val="0070C0"/>
                </a:solidFill>
              </a:rPr>
              <a:t>malattie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infiammatorie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cardicircolatorie</a:t>
            </a:r>
            <a:r>
              <a:rPr lang="en-US" sz="2800" b="1" dirty="0" smtClean="0">
                <a:solidFill>
                  <a:srgbClr val="0070C0"/>
                </a:solidFill>
              </a:rPr>
              <a:t>, del </a:t>
            </a:r>
            <a:r>
              <a:rPr lang="en-US" sz="2800" b="1" dirty="0" err="1" smtClean="0">
                <a:solidFill>
                  <a:srgbClr val="0070C0"/>
                </a:solidFill>
              </a:rPr>
              <a:t>tratto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digerente</a:t>
            </a:r>
            <a:r>
              <a:rPr lang="en-US" sz="2800" b="1" dirty="0">
                <a:solidFill>
                  <a:srgbClr val="0070C0"/>
                </a:solidFill>
              </a:rPr>
              <a:t>,</a:t>
            </a:r>
            <a:r>
              <a:rPr lang="en-US" sz="2800" b="1" dirty="0" smtClean="0">
                <a:solidFill>
                  <a:srgbClr val="0070C0"/>
                </a:solidFill>
              </a:rPr>
              <a:t> e per </a:t>
            </a:r>
            <a:r>
              <a:rPr lang="en-US" sz="2800" b="1" dirty="0" err="1" smtClean="0">
                <a:solidFill>
                  <a:srgbClr val="0070C0"/>
                </a:solidFill>
              </a:rPr>
              <a:t>quelle</a:t>
            </a:r>
            <a:r>
              <a:rPr lang="en-US" sz="2800" b="1" dirty="0" smtClean="0">
                <a:solidFill>
                  <a:srgbClr val="0070C0"/>
                </a:solidFill>
              </a:rPr>
              <a:t> “non </a:t>
            </a:r>
            <a:r>
              <a:rPr lang="en-US" sz="2800" b="1" dirty="0" err="1" smtClean="0">
                <a:solidFill>
                  <a:srgbClr val="0070C0"/>
                </a:solidFill>
              </a:rPr>
              <a:t>neoplastiche</a:t>
            </a:r>
            <a:r>
              <a:rPr lang="en-US" sz="2800" b="1" dirty="0" smtClean="0">
                <a:solidFill>
                  <a:srgbClr val="0070C0"/>
                </a:solidFill>
              </a:rPr>
              <a:t> non </a:t>
            </a:r>
            <a:r>
              <a:rPr lang="en-US" sz="2800" b="1" dirty="0" err="1" smtClean="0">
                <a:solidFill>
                  <a:srgbClr val="0070C0"/>
                </a:solidFill>
              </a:rPr>
              <a:t>cardiovascolari</a:t>
            </a:r>
            <a:r>
              <a:rPr lang="en-US" sz="2800" b="1" dirty="0" smtClean="0">
                <a:solidFill>
                  <a:srgbClr val="0070C0"/>
                </a:solidFill>
              </a:rPr>
              <a:t>”.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I </a:t>
            </a:r>
            <a:r>
              <a:rPr lang="en-US" sz="2800" b="1" dirty="0" err="1" smtClean="0">
                <a:solidFill>
                  <a:srgbClr val="0070C0"/>
                </a:solidFill>
              </a:rPr>
              <a:t>nostri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risultati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confermano</a:t>
            </a:r>
            <a:r>
              <a:rPr lang="en-US" sz="2800" b="1" dirty="0" smtClean="0">
                <a:solidFill>
                  <a:srgbClr val="0070C0"/>
                </a:solidFill>
              </a:rPr>
              <a:t> le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raccomandazioni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elevata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assunzione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un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corretto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salute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Am </a:t>
            </a:r>
            <a:r>
              <a:rPr lang="en-US" dirty="0">
                <a:solidFill>
                  <a:prstClr val="black"/>
                </a:solidFill>
              </a:rPr>
              <a:t>J </a:t>
            </a:r>
            <a:r>
              <a:rPr lang="en-US" dirty="0" err="1">
                <a:solidFill>
                  <a:prstClr val="black"/>
                </a:solidFill>
              </a:rPr>
              <a:t>Clin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Nutr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2012;96:164–74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3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2964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04800" y="5562600"/>
            <a:ext cx="8839200" cy="650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u="sng" smtClean="0">
                <a:solidFill>
                  <a:srgbClr val="000000"/>
                </a:solidFill>
                <a:latin typeface="Arial"/>
                <a:ea typeface="ＭＳ Ｐゴシック"/>
              </a:rPr>
              <a:t>“Responsabilità” di malattia</a:t>
            </a:r>
            <a:r>
              <a:rPr lang="it-IT" b="1" smtClean="0">
                <a:solidFill>
                  <a:srgbClr val="000000"/>
                </a:solidFill>
                <a:latin typeface="Arial"/>
                <a:ea typeface="ＭＳ Ｐゴシック"/>
              </a:rPr>
              <a:t> attribuito ai 20 principali fattori di rischio nel 2010,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Arial"/>
                <a:ea typeface="ＭＳ Ｐゴシック"/>
              </a:rPr>
              <a:t>espressa come percentuale di disabilità -corretto x anni di vita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38100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819400" y="6491288"/>
            <a:ext cx="578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/>
                <a:ea typeface="ＭＳ Ｐゴシック"/>
              </a:rPr>
              <a:t>www.thelancet.com </a:t>
            </a:r>
            <a:r>
              <a:rPr lang="it-IT" b="1" smtClean="0">
                <a:solidFill>
                  <a:srgbClr val="000000"/>
                </a:solidFill>
                <a:latin typeface="Arial"/>
                <a:ea typeface="ＭＳ Ｐゴシック"/>
              </a:rPr>
              <a:t>Vol 380 December 15/22/29, 2012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905000" y="838200"/>
            <a:ext cx="4419600" cy="228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005C5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600200" y="1295400"/>
            <a:ext cx="4419600" cy="228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005C5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371600" y="2514600"/>
            <a:ext cx="3810000" cy="457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005C5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533400" y="3657600"/>
            <a:ext cx="4038600" cy="762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005C5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57200" y="2438400"/>
            <a:ext cx="2667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outerShdw algn="ctr" rotWithShape="0">
              <a:srgbClr val="991F00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>
            <a:off x="3923928" y="1052736"/>
            <a:ext cx="4800600" cy="3048000"/>
          </a:xfrm>
          <a:prstGeom prst="wedgeEllipseCallout">
            <a:avLst>
              <a:gd name="adj1" fmla="val -59625"/>
              <a:gd name="adj2" fmla="val 925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  <a:sp3d>
            <a:bevelT prst="angle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FF330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E’ più una </a:t>
            </a:r>
            <a:r>
              <a:rPr lang="it-IT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critica </a:t>
            </a:r>
            <a:r>
              <a:rPr lang="it-IT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a </a:t>
            </a:r>
            <a:r>
              <a:rPr lang="it-IT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quello che NON MANGIAMO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piuttosto che sul consumo di carni o </a:t>
            </a:r>
            <a:r>
              <a:rPr lang="it-IT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altro, 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“vietato”</a:t>
            </a:r>
          </a:p>
        </p:txBody>
      </p:sp>
    </p:spTree>
    <p:extLst>
      <p:ext uri="{BB962C8B-B14F-4D97-AF65-F5344CB8AC3E}">
        <p14:creationId xmlns:p14="http://schemas.microsoft.com/office/powerpoint/2010/main" xmlns="" val="6617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1" y="381000"/>
            <a:ext cx="365760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7266">
            <a:off x="3087487" y="1412775"/>
            <a:ext cx="5715000" cy="105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6632"/>
            <a:ext cx="6108700" cy="75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3242">
            <a:off x="2958107" y="2952701"/>
            <a:ext cx="5973763" cy="60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99116">
            <a:off x="141446" y="3320735"/>
            <a:ext cx="6018213" cy="69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53387">
            <a:off x="2819400" y="4764865"/>
            <a:ext cx="6108700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18492" y="5013176"/>
            <a:ext cx="2699792" cy="140168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</a:t>
            </a:r>
            <a:r>
              <a:rPr lang="it-IT" sz="32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5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colori</a:t>
            </a:r>
          </a:p>
        </p:txBody>
      </p:sp>
    </p:spTree>
    <p:extLst>
      <p:ext uri="{BB962C8B-B14F-4D97-AF65-F5344CB8AC3E}">
        <p14:creationId xmlns:p14="http://schemas.microsoft.com/office/powerpoint/2010/main" xmlns="" val="6207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00" name="Group 4"/>
          <p:cNvGrpSpPr>
            <a:grpSpLocks noChangeAspect="1"/>
          </p:cNvGrpSpPr>
          <p:nvPr/>
        </p:nvGrpSpPr>
        <p:grpSpPr bwMode="auto">
          <a:xfrm>
            <a:off x="3795713" y="0"/>
            <a:ext cx="5348287" cy="6869113"/>
            <a:chOff x="1431" y="-3"/>
            <a:chExt cx="2897" cy="4327"/>
          </a:xfrm>
        </p:grpSpPr>
        <p:sp>
          <p:nvSpPr>
            <p:cNvPr id="1064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31" y="-3"/>
              <a:ext cx="2897" cy="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10650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" y="-3"/>
              <a:ext cx="2903" cy="4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152400" y="152400"/>
            <a:ext cx="41751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Synthesis of SCFAs by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commensal bacteria,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and regulation of immunity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by SCFAs.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0" y="4568825"/>
            <a:ext cx="37528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(c)</a:t>
            </a: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SCFA regulation of </a:t>
            </a:r>
            <a:r>
              <a:rPr lang="it-IT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neutrophils,</a:t>
            </a: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macrophages/monocytes (MΦ</a:t>
            </a: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dendritic cells (DCs),</a:t>
            </a: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CD4+ T cells</a:t>
            </a: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intestinal epithelial cells (IEC).</a:t>
            </a: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ROS, reactive oxygen species;</a:t>
            </a:r>
            <a:r>
              <a:rPr lang="it-IT" sz="16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MHCII, major histocompat. class II.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152400" y="1905000"/>
            <a:ext cx="3505200" cy="24384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5715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Ac. Butirrico: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</a:t>
            </a: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Antinfiammatorio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-Nutrimento colonociti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-Signaling di sazietà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-Antineoplastico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-Riduce stress ossidativo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-</a:t>
            </a:r>
            <a:r>
              <a:rPr lang="it-IT" b="1" u="sng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Migliora funzione di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u="sng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barriera intestinale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 smtClean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8001000" y="609600"/>
            <a:ext cx="533400" cy="609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06506" name="Group 10"/>
          <p:cNvGrpSpPr>
            <a:grpSpLocks noChangeAspect="1"/>
          </p:cNvGrpSpPr>
          <p:nvPr/>
        </p:nvGrpSpPr>
        <p:grpSpPr bwMode="auto">
          <a:xfrm>
            <a:off x="3581400" y="6700838"/>
            <a:ext cx="5362575" cy="157162"/>
            <a:chOff x="2784" y="4080"/>
            <a:chExt cx="2658" cy="78"/>
          </a:xfrm>
        </p:grpSpPr>
        <p:sp>
          <p:nvSpPr>
            <p:cNvPr id="106507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784" y="4080"/>
              <a:ext cx="265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106508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4080"/>
              <a:ext cx="266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509" name="Oval 13"/>
          <p:cNvSpPr>
            <a:spLocks noChangeArrowheads="1"/>
          </p:cNvSpPr>
          <p:nvPr/>
        </p:nvSpPr>
        <p:spPr bwMode="auto">
          <a:xfrm>
            <a:off x="6324600" y="2438400"/>
            <a:ext cx="5334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910343" cy="298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2"/>
            <a:ext cx="6082036" cy="255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292080" y="764704"/>
            <a:ext cx="388843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 wasting: The gut </a:t>
            </a:r>
            <a:r>
              <a:rPr lang="en-US" sz="2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therapeutic target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dirty="0"/>
              <a:t>The International Journal of </a:t>
            </a:r>
            <a:endParaRPr lang="en-US" dirty="0" smtClean="0"/>
          </a:p>
          <a:p>
            <a:r>
              <a:rPr lang="en-US" dirty="0" smtClean="0"/>
              <a:t>Biochemistry </a:t>
            </a:r>
            <a:r>
              <a:rPr lang="en-US" dirty="0"/>
              <a:t>&amp; Cell Biology 45 (2013) 2186– 2190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118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491957">
            <a:off x="380334" y="182924"/>
            <a:ext cx="8208912" cy="138499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en-US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Gut </a:t>
            </a:r>
            <a:r>
              <a:rPr lang="en-US" sz="2400" b="1" dirty="0" err="1">
                <a:solidFill>
                  <a:srgbClr val="FF0000"/>
                </a:solidFill>
              </a:rPr>
              <a:t>microbiota</a:t>
            </a:r>
            <a:r>
              <a:rPr lang="en-US" sz="2400" b="1" dirty="0">
                <a:solidFill>
                  <a:srgbClr val="FF0000"/>
                </a:solidFill>
              </a:rPr>
              <a:t> metabolism of dietary fiber influences allergic airway disease and </a:t>
            </a:r>
            <a:r>
              <a:rPr lang="en-US" sz="2400" b="1" dirty="0" smtClean="0">
                <a:solidFill>
                  <a:srgbClr val="FF0000"/>
                </a:solidFill>
              </a:rPr>
              <a:t>hematopoiesis</a:t>
            </a:r>
          </a:p>
          <a:p>
            <a:r>
              <a:rPr lang="it-IT" b="1" dirty="0" smtClean="0"/>
              <a:t>nature </a:t>
            </a:r>
            <a:r>
              <a:rPr lang="it-IT" b="1" dirty="0"/>
              <a:t>medicine </a:t>
            </a:r>
            <a:r>
              <a:rPr lang="en-US" dirty="0" smtClean="0"/>
              <a:t>published </a:t>
            </a:r>
            <a:r>
              <a:rPr lang="en-US" dirty="0"/>
              <a:t>online 5 January 2014; doi:10.1038/nm.3444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07504" y="1765845"/>
            <a:ext cx="5328592" cy="123110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endParaRPr lang="it-IT" sz="1000" dirty="0">
              <a:solidFill>
                <a:srgbClr val="000000"/>
              </a:solidFill>
              <a:latin typeface="Diverda Sans Com Light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Diverda Sans Com Light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Diverda Sans Com Light"/>
              </a:rPr>
              <a:t>B. </a:t>
            </a:r>
            <a:r>
              <a:rPr lang="en-US" sz="2800" b="1" i="1" dirty="0" err="1">
                <a:solidFill>
                  <a:srgbClr val="0070C0"/>
                </a:solidFill>
                <a:latin typeface="Diverda Sans Com Light"/>
              </a:rPr>
              <a:t>fragilis</a:t>
            </a:r>
            <a:r>
              <a:rPr lang="en-US" sz="2800" b="1" i="1" dirty="0">
                <a:solidFill>
                  <a:srgbClr val="0070C0"/>
                </a:solidFill>
                <a:latin typeface="Diverda Sans Com Light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Diverda Sans Com Light"/>
              </a:rPr>
              <a:t>and the brain </a:t>
            </a:r>
            <a:endParaRPr lang="it-IT" sz="2800" b="1" dirty="0">
              <a:solidFill>
                <a:srgbClr val="0070C0"/>
              </a:solidFill>
            </a:endParaRPr>
          </a:p>
          <a:p>
            <a:r>
              <a:rPr lang="it-IT" dirty="0"/>
              <a:t> NATURE REVIEWS | </a:t>
            </a:r>
            <a:r>
              <a:rPr lang="it-IT" b="1" dirty="0" smtClean="0"/>
              <a:t>MICROBIOLOGY</a:t>
            </a:r>
          </a:p>
          <a:p>
            <a:r>
              <a:rPr lang="it-IT" dirty="0"/>
              <a:t>VOLUME 11 | FEBRUARY 2014</a:t>
            </a:r>
            <a:r>
              <a:rPr lang="it-IT" b="1" dirty="0" smtClean="0"/>
              <a:t>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 rot="21351343">
            <a:off x="657317" y="3061763"/>
            <a:ext cx="5832648" cy="1477328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2400" b="1" dirty="0">
                <a:latin typeface="MyriadPro-BoldSemiCn"/>
              </a:rPr>
              <a:t>Effect of probiotics on biomarkers of cardiovascular disease:</a:t>
            </a:r>
          </a:p>
          <a:p>
            <a:r>
              <a:rPr lang="it-IT" sz="2400" b="1" dirty="0" err="1">
                <a:latin typeface="MyriadPro-BoldSemiCn"/>
              </a:rPr>
              <a:t>implications</a:t>
            </a:r>
            <a:r>
              <a:rPr lang="it-IT" sz="2400" b="1" dirty="0">
                <a:latin typeface="MyriadPro-BoldSemiCn"/>
              </a:rPr>
              <a:t> for </a:t>
            </a:r>
            <a:r>
              <a:rPr lang="it-IT" sz="2400" b="1" dirty="0" err="1">
                <a:latin typeface="MyriadPro-BoldSemiCn"/>
              </a:rPr>
              <a:t>heart-healthy</a:t>
            </a:r>
            <a:r>
              <a:rPr lang="it-IT" sz="2400" b="1" dirty="0">
                <a:latin typeface="MyriadPro-BoldSemiCn"/>
              </a:rPr>
              <a:t> </a:t>
            </a:r>
            <a:r>
              <a:rPr lang="it-IT" sz="2400" b="1" dirty="0" err="1" smtClean="0">
                <a:latin typeface="MyriadPro-BoldSemiCn"/>
              </a:rPr>
              <a:t>diets</a:t>
            </a:r>
            <a:endParaRPr lang="it-IT" sz="2400" b="1" dirty="0" smtClean="0">
              <a:latin typeface="MyriadPro-BoldSemiCn"/>
            </a:endParaRPr>
          </a:p>
          <a:p>
            <a:r>
              <a:rPr lang="en-US" i="1" dirty="0"/>
              <a:t>Nutrition </a:t>
            </a:r>
            <a:r>
              <a:rPr lang="en-US" i="1" dirty="0" smtClean="0"/>
              <a:t>Reviews 2014; </a:t>
            </a:r>
            <a:r>
              <a:rPr lang="en-US" i="1" dirty="0"/>
              <a:t>72(1):18–29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139952" y="1642734"/>
            <a:ext cx="4572000" cy="1477328"/>
          </a:xfrm>
          <a:prstGeom prst="rect">
            <a:avLst/>
          </a:prstGeom>
          <a:solidFill>
            <a:srgbClr val="FFFFFF"/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role of gut microbes and probiotics in obesity:</a:t>
            </a:r>
          </a:p>
          <a:p>
            <a:r>
              <a:rPr lang="it-IT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far are </a:t>
            </a:r>
            <a:r>
              <a:rPr lang="it-IT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dirty="0"/>
              <a:t>Pharmacological Research 69 (2013) 144– 155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23528" y="4581128"/>
            <a:ext cx="8568952" cy="147732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dvPSA183"/>
              </a:rPr>
              <a:t>More evidence that probiotics may have a role in treating fatty </a:t>
            </a:r>
            <a:r>
              <a:rPr lang="en-US" sz="2400" b="1" dirty="0" smtClean="0">
                <a:solidFill>
                  <a:srgbClr val="C00000"/>
                </a:solidFill>
                <a:latin typeface="AdvPSA183"/>
              </a:rPr>
              <a:t>liver </a:t>
            </a:r>
            <a:r>
              <a:rPr lang="it-IT" sz="2400" b="1" dirty="0" err="1" smtClean="0">
                <a:solidFill>
                  <a:srgbClr val="C00000"/>
                </a:solidFill>
                <a:latin typeface="AdvPSA183"/>
              </a:rPr>
              <a:t>disease</a:t>
            </a:r>
            <a:endParaRPr lang="it-IT" sz="2400" b="1" dirty="0" smtClean="0">
              <a:solidFill>
                <a:srgbClr val="C00000"/>
              </a:solidFill>
              <a:latin typeface="AdvPSA183"/>
            </a:endParaRPr>
          </a:p>
          <a:p>
            <a:r>
              <a:rPr lang="en-US" b="1" dirty="0" smtClean="0"/>
              <a:t>AJCN</a:t>
            </a:r>
            <a:r>
              <a:rPr lang="en-US" b="1" dirty="0"/>
              <a:t>. First published ahead of print </a:t>
            </a:r>
            <a:r>
              <a:rPr lang="en-US" b="1" u="sng" dirty="0"/>
              <a:t>February 5, </a:t>
            </a:r>
            <a:r>
              <a:rPr lang="en-US" b="1" dirty="0"/>
              <a:t>2014 as </a:t>
            </a:r>
            <a:r>
              <a:rPr lang="en-US" b="1" dirty="0" err="1"/>
              <a:t>doi</a:t>
            </a:r>
            <a:r>
              <a:rPr lang="en-US" b="1" dirty="0"/>
              <a:t>: 10.3945/ajcn.113.082636.</a:t>
            </a:r>
            <a:endParaRPr lang="it-IT" b="1" dirty="0" smtClean="0">
              <a:solidFill>
                <a:srgbClr val="C00000"/>
              </a:solidFill>
              <a:latin typeface="AdvPSA183"/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0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57200" y="1700808"/>
            <a:ext cx="8351838" cy="4062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 smtClean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La </a:t>
            </a:r>
            <a:r>
              <a:rPr lang="ja-JP" alt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“</a:t>
            </a:r>
            <a:r>
              <a:rPr lang="it-IT" altLang="ja-JP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triage </a:t>
            </a:r>
            <a:r>
              <a:rPr lang="it-IT" altLang="ja-JP" sz="2400" dirty="0" err="1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theory</a:t>
            </a:r>
            <a:r>
              <a:rPr lang="ja-JP" alt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”</a:t>
            </a:r>
            <a:r>
              <a:rPr lang="it-IT" altLang="ja-JP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ha fornito un razionale unificante per</a:t>
            </a:r>
            <a:r>
              <a:rPr lang="it-IT" altLang="ja-JP" sz="2400" b="1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una </a:t>
            </a:r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associazione </a:t>
            </a:r>
            <a:r>
              <a:rPr lang="ja-JP" alt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“</a:t>
            </a:r>
            <a:r>
              <a:rPr lang="it-IT" altLang="ja-JP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causale</a:t>
            </a:r>
            <a:r>
              <a:rPr lang="ja-JP" alt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”</a:t>
            </a:r>
            <a:r>
              <a:rPr lang="it-IT" altLang="ja-JP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tra una </a:t>
            </a:r>
            <a:r>
              <a:rPr lang="it-IT" sz="2400" b="1" u="sng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cronica modesta assunzione di nutrienti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(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circa 40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nutrienti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essenziali</a:t>
            </a: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: minerali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vitamine, aminoacidi e acidi grassi polinsaturi) o un loro </a:t>
            </a:r>
            <a:r>
              <a:rPr lang="it-IT" sz="2400" b="1" u="sng" dirty="0">
                <a:solidFill>
                  <a:srgbClr val="669900"/>
                </a:solidFill>
                <a:latin typeface="Cambria" pitchFamily="18" charset="0"/>
                <a:ea typeface="ＭＳ Ｐゴシック"/>
              </a:rPr>
              <a:t>squilibrio (difetto/eccesso</a:t>
            </a:r>
            <a:r>
              <a:rPr lang="it-IT" sz="2400" u="sng" dirty="0">
                <a:solidFill>
                  <a:srgbClr val="669900"/>
                </a:solidFill>
                <a:latin typeface="Cambria" pitchFamily="18" charset="0"/>
                <a:ea typeface="ＭＳ Ｐゴシック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latin typeface="Cambria" pitchFamily="18" charset="0"/>
                <a:ea typeface="ＭＳ Ｐゴシック"/>
              </a:rPr>
              <a:t>e molti processi </a:t>
            </a:r>
            <a:r>
              <a:rPr lang="it-IT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degenerativi età correlati: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es.disfunzione</a:t>
            </a:r>
            <a:r>
              <a:rPr lang="it-IT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 immunitaria, cancro, declino cognitivo,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malattie cardiovascolari e </a:t>
            </a:r>
            <a:r>
              <a:rPr lang="it-IT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</a:rPr>
              <a:t>stroke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333399"/>
              </a:solidFill>
              <a:latin typeface="Arial"/>
              <a:ea typeface="ＭＳ Ｐゴシック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err="1">
                <a:solidFill>
                  <a:srgbClr val="CC3300"/>
                </a:solidFill>
                <a:latin typeface="Arial"/>
                <a:ea typeface="ＭＳ Ｐゴシック"/>
              </a:rPr>
              <a:t>Ames</a:t>
            </a:r>
            <a:r>
              <a:rPr lang="it-IT" b="1" dirty="0">
                <a:solidFill>
                  <a:srgbClr val="CC3300"/>
                </a:solidFill>
                <a:latin typeface="Arial"/>
                <a:ea typeface="ＭＳ Ｐゴシック"/>
              </a:rPr>
              <a:t> BN. </a:t>
            </a:r>
            <a:r>
              <a:rPr lang="it-IT" b="1" i="1" dirty="0">
                <a:solidFill>
                  <a:srgbClr val="CC3300"/>
                </a:solidFill>
                <a:latin typeface="Arial"/>
                <a:ea typeface="ＭＳ Ｐゴシック"/>
              </a:rPr>
              <a:t>Journal of </a:t>
            </a:r>
            <a:r>
              <a:rPr lang="it-IT" b="1" i="1" dirty="0" err="1">
                <a:solidFill>
                  <a:srgbClr val="CC3300"/>
                </a:solidFill>
                <a:latin typeface="Arial"/>
                <a:ea typeface="ＭＳ Ｐゴシック"/>
              </a:rPr>
              <a:t>Nucleic</a:t>
            </a:r>
            <a:r>
              <a:rPr lang="it-IT" b="1" i="1" dirty="0">
                <a:solidFill>
                  <a:srgbClr val="CC3300"/>
                </a:solidFill>
                <a:latin typeface="Arial"/>
                <a:ea typeface="ＭＳ Ｐゴシック"/>
              </a:rPr>
              <a:t> </a:t>
            </a:r>
            <a:r>
              <a:rPr lang="it-IT" b="1" i="1" dirty="0" err="1">
                <a:solidFill>
                  <a:srgbClr val="CC3300"/>
                </a:solidFill>
                <a:latin typeface="Arial"/>
                <a:ea typeface="ＭＳ Ｐゴシック"/>
              </a:rPr>
              <a:t>Acids</a:t>
            </a:r>
            <a:r>
              <a:rPr lang="it-IT" b="1" dirty="0">
                <a:solidFill>
                  <a:srgbClr val="CC3300"/>
                </a:solidFill>
                <a:latin typeface="Arial"/>
                <a:ea typeface="ＭＳ Ｐゴシック"/>
              </a:rPr>
              <a:t> 2010, </a:t>
            </a:r>
            <a:r>
              <a:rPr lang="it-IT" b="1" dirty="0" smtClean="0">
                <a:solidFill>
                  <a:srgbClr val="CC3300"/>
                </a:solidFill>
                <a:latin typeface="Arial"/>
                <a:ea typeface="ＭＳ Ｐゴシック"/>
              </a:rPr>
              <a:t>doi:10.4061/2010/725071</a:t>
            </a:r>
            <a:endParaRPr lang="it-IT" b="1" dirty="0">
              <a:solidFill>
                <a:srgbClr val="CC3300"/>
              </a:solidFill>
              <a:latin typeface="Arial"/>
              <a:ea typeface="ＭＳ Ｐゴシック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713787" cy="165258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06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 noChangeAspect="1"/>
          </p:cNvGrpSpPr>
          <p:nvPr/>
        </p:nvGrpSpPr>
        <p:grpSpPr bwMode="auto">
          <a:xfrm>
            <a:off x="0" y="1905000"/>
            <a:ext cx="9144000" cy="985838"/>
            <a:chOff x="239" y="816"/>
            <a:chExt cx="5521" cy="595"/>
          </a:xfrm>
        </p:grpSpPr>
        <p:sp>
          <p:nvSpPr>
            <p:cNvPr id="552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9" y="816"/>
              <a:ext cx="5521" cy="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07763" dir="81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9" y="816"/>
              <a:ext cx="5528" cy="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07763" dir="81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9" name="Picture 5" descr="AJC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581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981200" y="6461125"/>
            <a:ext cx="6629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/>
              </a:rPr>
              <a:t>Am J Clin Nutr 2009;89(suppl):1543S–8S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40171" y="3140968"/>
            <a:ext cx="8839200" cy="2962513"/>
          </a:xfrm>
          <a:prstGeom prst="roundRect">
            <a:avLst/>
          </a:prstGeom>
          <a:solidFill>
            <a:srgbClr val="99FF33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MODELLO ALIMENTARE = SINERGIA</a:t>
            </a:r>
            <a:r>
              <a:rPr lang="it-IT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Effetti combinati dei componenti di un CIBO. I benefici/o effetti nocivi </a:t>
            </a:r>
            <a:r>
              <a:rPr lang="it-IT" sz="2400" b="1" u="sng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non SONO “ATTENDIBILI” SE CONSIDERATI DA</a:t>
            </a:r>
            <a:r>
              <a:rPr lang="it-IT" sz="2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SOLI</a:t>
            </a: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, come anche considerare un UNICO ALIMENTO senza valutare la </a:t>
            </a:r>
            <a:r>
              <a:rPr lang="it-IT" sz="2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completezza del </a:t>
            </a:r>
            <a:r>
              <a:rPr lang="it-IT" sz="24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pasto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t> </a:t>
            </a:r>
            <a:endParaRPr lang="it-IT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INTERAZIONI </a:t>
            </a:r>
            <a:r>
              <a:rPr 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BIOLOGICHE fra VARIABILI NUTRIZIONALI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1981200"/>
            <a:ext cx="9144000" cy="6096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kx="3284103" algn="bl" rotWithShape="0">
                    <a:srgbClr val="991F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9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1229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Group 2"/>
          <p:cNvGraphicFramePr>
            <a:graphicFrameLocks noGrp="1"/>
          </p:cNvGraphicFramePr>
          <p:nvPr/>
        </p:nvGraphicFramePr>
        <p:xfrm>
          <a:off x="457200" y="762000"/>
          <a:ext cx="8153400" cy="5943600"/>
        </p:xfrm>
        <a:graphic>
          <a:graphicData uri="http://schemas.openxmlformats.org/drawingml/2006/table">
            <a:tbl>
              <a:tblPr/>
              <a:tblGrid>
                <a:gridCol w="2667000"/>
                <a:gridCol w="1676400"/>
                <a:gridCol w="1676400"/>
                <a:gridCol w="21336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gr/die</a:t>
                      </a: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; 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mediana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Maschi</a:t>
                      </a: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Femmine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mic Sans MS" pitchFamily="66" charset="0"/>
                          <a:ea typeface="ＭＳ Ｐゴシック" pitchFamily="34" charset="-128"/>
                        </a:rPr>
                        <a:t>Punteggio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Vegetali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549.9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499.6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Frutta e noci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362.5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356.3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Legumi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9.1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Cereali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177.7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139.7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Pesce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23.7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18.8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Carni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&lt; 120.8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&lt; 89.8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Latte e derivati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&lt; 196.7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&lt; 191.1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Olio di oliva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45.5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&gt;</a:t>
                      </a: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38.7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1-2 bicchieri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 bicchieri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Totale (0-9)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1376" name="Rectangle 64"/>
          <p:cNvSpPr>
            <a:spLocks noChangeArrowheads="1"/>
          </p:cNvSpPr>
          <p:nvPr/>
        </p:nvSpPr>
        <p:spPr bwMode="auto">
          <a:xfrm>
            <a:off x="304800" y="0"/>
            <a:ext cx="94488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/>
              </a:rPr>
              <a:t>n engl j med 348;26 www.nejm.org june 26,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00"/>
                </a:solidFill>
                <a:latin typeface="Arial"/>
                <a:ea typeface="ＭＳ Ｐゴシック"/>
              </a:rPr>
              <a:t>Trichopoulou A, et al</a:t>
            </a:r>
          </a:p>
        </p:txBody>
      </p:sp>
    </p:spTree>
    <p:extLst>
      <p:ext uri="{BB962C8B-B14F-4D97-AF65-F5344CB8AC3E}">
        <p14:creationId xmlns:p14="http://schemas.microsoft.com/office/powerpoint/2010/main" xmlns="" val="22042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23072" cy="654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43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470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600200" y="6216650"/>
            <a:ext cx="6172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Mediterranean diet</a:t>
            </a:r>
          </a:p>
        </p:txBody>
      </p:sp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762000" y="5334000"/>
            <a:ext cx="7924800" cy="304800"/>
          </a:xfrm>
          <a:prstGeom prst="rect">
            <a:avLst/>
          </a:prstGeom>
          <a:solidFill>
            <a:srgbClr val="84C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609600" y="5638800"/>
            <a:ext cx="8229600" cy="304800"/>
          </a:xfrm>
          <a:prstGeom prst="rect">
            <a:avLst/>
          </a:prstGeom>
          <a:solidFill>
            <a:srgbClr val="84C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A1C0FD"/>
              </a:solidFill>
            </a:endParaRPr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1676400" y="5486400"/>
            <a:ext cx="6096000" cy="304800"/>
          </a:xfrm>
          <a:prstGeom prst="rect">
            <a:avLst/>
          </a:prstGeom>
          <a:solidFill>
            <a:srgbClr val="84C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Stile di vita il più salutare possibile</a:t>
            </a: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1524000" y="5410200"/>
            <a:ext cx="6553200" cy="685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ChangeArrowheads="1"/>
          </p:cNvSpPr>
          <p:nvPr/>
        </p:nvSpPr>
        <p:spPr bwMode="auto">
          <a:xfrm>
            <a:off x="3429000" y="381000"/>
            <a:ext cx="2743200" cy="685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3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9" grpId="0" animBg="1"/>
      <p:bldP spid="23860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lIns="50800" tIns="50800" bIns="50800"/>
          <a:lstStyle/>
          <a:p>
            <a:r>
              <a:rPr lang="it-IT">
                <a:latin typeface="Arial" charset="0"/>
                <a:ea typeface="ＭＳ Ｐゴシック" charset="0"/>
              </a:rPr>
              <a:t>Le sindromi geriatriche (3)</a:t>
            </a:r>
          </a:p>
        </p:txBody>
      </p:sp>
      <p:sp>
        <p:nvSpPr>
          <p:cNvPr id="159747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65288"/>
            <a:ext cx="8229600" cy="4572024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50800" tIns="50800" bIns="50800"/>
          <a:lstStyle/>
          <a:p>
            <a:pPr marL="382588"/>
            <a:r>
              <a:rPr lang="it-IT" sz="2800" dirty="0">
                <a:latin typeface="Arial" charset="0"/>
                <a:ea typeface="ＭＳ Ｐゴシック" charset="0"/>
              </a:rPr>
              <a:t>Alcune delle più comuni sindromi geriatriche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Delirium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Cadute</a:t>
            </a:r>
          </a:p>
          <a:p>
            <a:pPr marL="731838" lvl="1"/>
            <a:r>
              <a:rPr lang="it-IT" b="1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Dizziness</a:t>
            </a:r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/sincope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Incontinenza urinaria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Piaghe da decubito</a:t>
            </a:r>
          </a:p>
          <a:p>
            <a:pPr marL="731838" lvl="1"/>
            <a:r>
              <a:rPr lang="it-IT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Declino </a:t>
            </a:r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funzionale</a:t>
            </a:r>
          </a:p>
          <a:p>
            <a:pPr marL="731838" lvl="1"/>
            <a:r>
              <a:rPr lang="it-IT" b="1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Sarcopenia</a:t>
            </a:r>
            <a:endParaRPr lang="it-IT" b="1" dirty="0" smtClean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731838" lvl="1"/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Malnutrizione</a:t>
            </a:r>
          </a:p>
          <a:p>
            <a:pPr marL="731838" lvl="1"/>
            <a:r>
              <a:rPr lang="it-IT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Farmaci</a:t>
            </a:r>
            <a:r>
              <a:rPr lang="it-IT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endParaRPr lang="it-IT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731838" lvl="1"/>
            <a:endParaRPr lang="it-IT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4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egnaposto numero diapositiva 5"/>
          <p:cNvSpPr txBox="1">
            <a:spLocks noGrp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37931725" indent="-37474525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9F53193-1877-884F-AB21-1510C91D6A22}" type="slidenum">
              <a:rPr lang="it-IT" sz="1400" smtClean="0">
                <a:cs typeface="ＭＳ Ｐゴシック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it-IT" sz="1400" smtClean="0">
              <a:cs typeface="ＭＳ Ｐゴシック" charset="0"/>
            </a:endParaRPr>
          </a:p>
        </p:txBody>
      </p:sp>
      <p:sp>
        <p:nvSpPr>
          <p:cNvPr id="334851" name="Text Box 2"/>
          <p:cNvSpPr txBox="1">
            <a:spLocks noChangeArrowheads="1"/>
          </p:cNvSpPr>
          <p:nvPr/>
        </p:nvSpPr>
        <p:spPr bwMode="auto">
          <a:xfrm>
            <a:off x="2239963" y="630238"/>
            <a:ext cx="4722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37931725" indent="-37474525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smtClean="0">
                <a:solidFill>
                  <a:srgbClr val="FF0000"/>
                </a:solidFill>
                <a:cs typeface="ＭＳ Ｐゴシック" charset="0"/>
              </a:rPr>
              <a:t>Adverse Drug Reaction</a:t>
            </a:r>
          </a:p>
        </p:txBody>
      </p:sp>
      <p:grpSp>
        <p:nvGrpSpPr>
          <p:cNvPr id="334852" name="Group 3"/>
          <p:cNvGrpSpPr>
            <a:grpSpLocks/>
          </p:cNvGrpSpPr>
          <p:nvPr/>
        </p:nvGrpSpPr>
        <p:grpSpPr bwMode="auto">
          <a:xfrm>
            <a:off x="323850" y="1844675"/>
            <a:ext cx="8640763" cy="3459163"/>
            <a:chOff x="167" y="155"/>
            <a:chExt cx="5457" cy="1701"/>
          </a:xfrm>
        </p:grpSpPr>
        <p:sp>
          <p:nvSpPr>
            <p:cNvPr id="334853" name="Text Box 4"/>
            <p:cNvSpPr txBox="1">
              <a:spLocks noChangeArrowheads="1"/>
            </p:cNvSpPr>
            <p:nvPr/>
          </p:nvSpPr>
          <p:spPr bwMode="auto">
            <a:xfrm>
              <a:off x="167" y="253"/>
              <a:ext cx="5457" cy="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1pPr>
              <a:lvl2pPr marL="37931725" indent="-37474525" eaLnBrk="0" hangingPunct="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eaLnBrk="0" hangingPunct="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eaLnBrk="0" hangingPunct="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eaLnBrk="0" hangingPunct="0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50000"/>
                </a:spcAft>
              </a:pPr>
              <a:r>
                <a:rPr kumimoji="1" lang="it-IT" sz="2800" smtClean="0">
                  <a:solidFill>
                    <a:srgbClr val="333399"/>
                  </a:solidFill>
                  <a:latin typeface="Arial Narrow" charset="0"/>
                  <a:cs typeface="ＭＳ Ｐゴシック" charset="0"/>
                </a:rPr>
                <a:t>REAZIONE AVVERSA DA FARMACI DEFINIZIONE DELL’OMS</a:t>
              </a:r>
              <a:r>
                <a:rPr kumimoji="1" lang="it-IT" sz="2800" smtClean="0">
                  <a:latin typeface="Arial Narrow" charset="0"/>
                  <a:cs typeface="ＭＳ Ｐゴシック" charset="0"/>
                </a:rPr>
                <a:t> </a:t>
              </a:r>
              <a:r>
                <a:rPr kumimoji="1" lang="it-IT" sz="2400" smtClean="0">
                  <a:latin typeface="Arial Narrow" charset="0"/>
                  <a:cs typeface="ＭＳ Ｐゴシック" charset="0"/>
                </a:rPr>
                <a:t>(Tech Rep Serv WHO, n. 498, 1972)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it-IT" sz="3200" smtClean="0">
                  <a:latin typeface="Cambria" charset="0"/>
                  <a:cs typeface="ＭＳ Ｐゴシック" charset="0"/>
                </a:rPr>
                <a:t>Una risposta ad un farmaco che procuri danno e che sia non intenzionale, e che si verifica alle dosi </a:t>
              </a:r>
              <a:r>
                <a:rPr kumimoji="1" lang="it-IT" sz="3200" smtClean="0">
                  <a:solidFill>
                    <a:srgbClr val="FF0000"/>
                  </a:solidFill>
                  <a:latin typeface="Cambria" charset="0"/>
                  <a:cs typeface="ＭＳ Ｐゴシック" charset="0"/>
                </a:rPr>
                <a:t>normalmente</a:t>
              </a:r>
              <a:r>
                <a:rPr kumimoji="1" lang="it-IT" sz="3200" smtClean="0">
                  <a:latin typeface="Cambria" charset="0"/>
                  <a:cs typeface="ＭＳ Ｐゴシック" charset="0"/>
                </a:rPr>
                <a:t> utilizzate nell’uomo per profilassi, diagnosi o terapia.</a:t>
              </a:r>
            </a:p>
          </p:txBody>
        </p:sp>
        <p:sp>
          <p:nvSpPr>
            <p:cNvPr id="334854" name="Rectangle 5"/>
            <p:cNvSpPr>
              <a:spLocks noChangeArrowheads="1"/>
            </p:cNvSpPr>
            <p:nvPr/>
          </p:nvSpPr>
          <p:spPr bwMode="auto">
            <a:xfrm>
              <a:off x="176" y="155"/>
              <a:ext cx="5440" cy="170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endParaRPr>
            </a:p>
          </p:txBody>
        </p:sp>
      </p:grpSp>
      <p:sp>
        <p:nvSpPr>
          <p:cNvPr id="334855" name="Rectangle 7"/>
          <p:cNvSpPr>
            <a:spLocks noChangeArrowheads="1"/>
          </p:cNvSpPr>
          <p:nvPr/>
        </p:nvSpPr>
        <p:spPr bwMode="auto">
          <a:xfrm>
            <a:off x="0" y="5375275"/>
            <a:ext cx="9144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charset="0"/>
                <a:ea typeface="ＭＳ Ｐゴシック" charset="0"/>
                <a:cs typeface="ＭＳ Ｐゴシック" charset="0"/>
                <a:sym typeface="Arial" charset="0"/>
              </a:rPr>
              <a:t>Tutti i farmaci possono provocare delle reazioni avverse</a:t>
            </a:r>
            <a:r>
              <a:rPr lang="it-IT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  <a:sym typeface="Arial" charset="0"/>
              </a:rPr>
              <a:t>.</a:t>
            </a:r>
            <a:r>
              <a:rPr lang="it-IT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8" y="333375"/>
            <a:ext cx="8964612" cy="1143000"/>
          </a:xfrm>
        </p:spPr>
        <p:txBody>
          <a:bodyPr/>
          <a:lstStyle/>
          <a:p>
            <a:pPr eaLnBrk="1" hangingPunct="1"/>
            <a:r>
              <a:rPr lang="it-IT" sz="3800" b="1">
                <a:solidFill>
                  <a:srgbClr val="FF0000"/>
                </a:solidFill>
              </a:rPr>
              <a:t>Reazioni avverse da farmaci negli anziani</a:t>
            </a:r>
          </a:p>
        </p:txBody>
      </p:sp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242888" y="2182813"/>
            <a:ext cx="86741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37931725" indent="-37474525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90"/>
              </a:solidFill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it-IT" sz="2400" smtClean="0">
                <a:solidFill>
                  <a:srgbClr val="000090"/>
                </a:solidFill>
                <a:cs typeface="ＭＳ Ｐゴシック" charset="0"/>
              </a:rPr>
              <a:t> Una più recente revisione sistematica su 25 studi, stima che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90"/>
                </a:solidFill>
                <a:cs typeface="ＭＳ Ｐゴシック" charset="0"/>
              </a:rPr>
              <a:t>    il </a:t>
            </a:r>
            <a:r>
              <a:rPr lang="it-IT" sz="2400" b="1" smtClean="0">
                <a:solidFill>
                  <a:srgbClr val="000090"/>
                </a:solidFill>
                <a:cs typeface="ＭＳ Ｐゴシック" charset="0"/>
              </a:rPr>
              <a:t>5.3 % dei ricoveri è associato ad una reazione avversa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0090"/>
                </a:solidFill>
                <a:cs typeface="ＭＳ Ｐゴシック" charset="0"/>
              </a:rPr>
              <a:t>    da farmaci.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smtClean="0">
              <a:solidFill>
                <a:srgbClr val="000090"/>
              </a:solidFill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it-IT" sz="2400" smtClean="0">
                <a:solidFill>
                  <a:srgbClr val="000090"/>
                </a:solidFill>
                <a:cs typeface="ＭＳ Ｐゴシック" charset="0"/>
              </a:rPr>
              <a:t> Questa percentuale varia in funzione dell’età e diventa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90"/>
                </a:solidFill>
                <a:cs typeface="ＭＳ Ｐゴシック" charset="0"/>
              </a:rPr>
              <a:t>    il </a:t>
            </a:r>
            <a:r>
              <a:rPr lang="it-IT" sz="2400" b="1" smtClean="0">
                <a:solidFill>
                  <a:srgbClr val="000090"/>
                </a:solidFill>
                <a:cs typeface="ＭＳ Ｐゴシック" charset="0"/>
              </a:rPr>
              <a:t>10.7% nella popolazione anziana. 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4041775" y="6178550"/>
            <a:ext cx="473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5" tIns="45713" rIns="91425" bIns="45713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i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Ann Pharmacother. 2008 Jul;42(7):1017-25.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it-IT" sz="2400" smtClean="0">
                <a:solidFill>
                  <a:srgbClr val="000090"/>
                </a:solidFill>
              </a:rPr>
              <a:t>9% degli anziani ospedalizzati manifesta una ADR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it-IT" sz="1400" i="1" smtClean="0">
                <a:solidFill>
                  <a:srgbClr val="000090"/>
                </a:solidFill>
              </a:rPr>
              <a:t>Vila, Med Clin (Barc) 2003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it-IT" sz="1400" i="1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it-IT" sz="2400" smtClean="0">
                <a:solidFill>
                  <a:srgbClr val="000090"/>
                </a:solidFill>
              </a:rPr>
              <a:t>10.9% dei degenti in ambiente geriatrico manifesta una ADR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it-IT" sz="1400" i="1" smtClean="0">
                <a:solidFill>
                  <a:srgbClr val="000090"/>
                </a:solidFill>
              </a:rPr>
              <a:t>Lazarou, JAMA 1998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it-IT" sz="1400" i="1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it-IT" sz="2400" smtClean="0">
                <a:solidFill>
                  <a:srgbClr val="000090"/>
                </a:solidFill>
              </a:rPr>
              <a:t>18.8% dei ricoverati in una geriatria per acuti presenta almeno una ADR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it-IT" sz="1400" i="1" smtClean="0">
                <a:solidFill>
                  <a:srgbClr val="000090"/>
                </a:solidFill>
              </a:rPr>
              <a:t>Leach, Age and Agening 1986</a:t>
            </a:r>
            <a:r>
              <a:rPr lang="it-IT" sz="1400" smtClean="0">
                <a:solidFill>
                  <a:srgbClr val="000090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it-IT" sz="140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it-IT" sz="2400" smtClean="0">
                <a:solidFill>
                  <a:srgbClr val="000090"/>
                </a:solidFill>
              </a:rPr>
              <a:t>19.2% della popolazione totale ricoverata in una struttura ospedaliera sviluppa una ADR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it-IT" sz="1400" i="1" smtClean="0">
                <a:solidFill>
                  <a:srgbClr val="000090"/>
                </a:solidFill>
              </a:rPr>
              <a:t>Davies, J Clin  Pharm Ther 2006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ADR nell’anziano ospedalizzato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6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File0725"/>
          <p:cNvPicPr>
            <a:picLocks noChangeAspect="1" noChangeArrowheads="1"/>
          </p:cNvPicPr>
          <p:nvPr/>
        </p:nvPicPr>
        <p:blipFill>
          <a:blip r:embed="rId2" cstate="print">
            <a:lum bright="10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1" t="9557" r="9227" b="9557"/>
          <a:stretch>
            <a:fillRect/>
          </a:stretch>
        </p:blipFill>
        <p:spPr bwMode="auto">
          <a:xfrm>
            <a:off x="2627313" y="260350"/>
            <a:ext cx="41846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7" name="Text Box 4"/>
          <p:cNvSpPr txBox="1">
            <a:spLocks noChangeArrowheads="1"/>
          </p:cNvSpPr>
          <p:nvPr/>
        </p:nvSpPr>
        <p:spPr bwMode="auto">
          <a:xfrm>
            <a:off x="827088" y="5013325"/>
            <a:ext cx="7920037" cy="1554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marL="37931725" indent="-37474525"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Le pillole rosse</a:t>
            </a:r>
            <a:r>
              <a:rPr lang="it-IT" sz="3200" smtClean="0">
                <a:cs typeface="ＭＳ Ｐゴシック" charset="0"/>
              </a:rPr>
              <a:t> sono per la sua malattia, </a:t>
            </a:r>
            <a:r>
              <a:rPr lang="it-IT" sz="32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le blu</a:t>
            </a:r>
            <a:r>
              <a:rPr lang="it-IT" sz="3200" smtClean="0">
                <a:cs typeface="ＭＳ Ｐゴシック" charset="0"/>
              </a:rPr>
              <a:t> per gli </a:t>
            </a:r>
            <a:r>
              <a:rPr lang="it-IT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effetti avversi delle rosse</a:t>
            </a:r>
            <a:r>
              <a:rPr lang="it-IT" sz="3200" smtClean="0">
                <a:cs typeface="ＭＳ Ｐゴシック" charset="0"/>
              </a:rPr>
              <a:t> e </a:t>
            </a:r>
            <a:r>
              <a:rPr lang="it-IT" sz="3200" b="1" smtClean="0">
                <a:solidFill>
                  <a:srgbClr val="66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le verdi</a:t>
            </a:r>
            <a:r>
              <a:rPr lang="it-IT" sz="3200" smtClean="0">
                <a:cs typeface="ＭＳ Ｐゴシック" charset="0"/>
              </a:rPr>
              <a:t> per gli </a:t>
            </a:r>
            <a:r>
              <a:rPr lang="it-IT" sz="3200" b="1" smtClean="0">
                <a:solidFill>
                  <a:srgbClr val="333399"/>
                </a:solidFill>
                <a:cs typeface="ＭＳ Ｐゴシック" charset="0"/>
              </a:rPr>
              <a:t>effetti avversi</a:t>
            </a:r>
            <a:r>
              <a:rPr lang="it-IT" sz="3200" smtClean="0">
                <a:cs typeface="ＭＳ Ｐゴシック" charset="0"/>
              </a:rPr>
              <a:t> delle</a:t>
            </a:r>
            <a:r>
              <a:rPr lang="it-IT" sz="32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 </a:t>
            </a:r>
            <a:r>
              <a:rPr lang="it-IT" sz="32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blu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franchi\Documents\RIVISTE SCIENTIFICHE\Nutrizione 2013 december\bluezones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967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130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en/1/12/Vendiagra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69685" cy="5384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592497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Venn Diagram of longevity clues from Okinawa, Sardinia, and Loma Linda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7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7649"/>
            <a:ext cx="6862165" cy="14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27677" y="4653136"/>
            <a:ext cx="5205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</a:rPr>
              <a:t>www.wapspandora.com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432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2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3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4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5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8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6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6_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ma di Offic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9_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ma di Offic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0_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ma di Offic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1_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ma di Offic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7_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ma di Offic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6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64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65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67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3417</Words>
  <Application>Microsoft Office PowerPoint</Application>
  <PresentationFormat>Presentazione su schermo (4:3)</PresentationFormat>
  <Paragraphs>616</Paragraphs>
  <Slides>98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38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137" baseType="lpstr">
      <vt:lpstr>Tema di Office</vt:lpstr>
      <vt:lpstr>1_Struttura predefinita</vt:lpstr>
      <vt:lpstr>2_Struttura predefinita</vt:lpstr>
      <vt:lpstr>7_Struttura predefinita</vt:lpstr>
      <vt:lpstr>10_Struttura predefinita</vt:lpstr>
      <vt:lpstr>16_Struttura predefinita</vt:lpstr>
      <vt:lpstr>17_Struttura predefinita</vt:lpstr>
      <vt:lpstr>18_Struttura predefinita</vt:lpstr>
      <vt:lpstr>19_Struttura predefinita</vt:lpstr>
      <vt:lpstr>27_Struttura predefinita</vt:lpstr>
      <vt:lpstr>35_Struttura predefinita</vt:lpstr>
      <vt:lpstr>36_Struttura predefinita</vt:lpstr>
      <vt:lpstr>40_Struttura predefinita</vt:lpstr>
      <vt:lpstr>41_Struttura predefinita</vt:lpstr>
      <vt:lpstr>14_Tema di Office</vt:lpstr>
      <vt:lpstr>15_Tema di Office</vt:lpstr>
      <vt:lpstr>17_Tema di Office</vt:lpstr>
      <vt:lpstr>48_Struttura predefinita</vt:lpstr>
      <vt:lpstr>18_Tema di Office</vt:lpstr>
      <vt:lpstr>11_Struttura predefinita</vt:lpstr>
      <vt:lpstr>12_Struttura predefinita</vt:lpstr>
      <vt:lpstr>52_Struttura predefinita</vt:lpstr>
      <vt:lpstr>53_Struttura predefinita</vt:lpstr>
      <vt:lpstr>54_Struttura predefinita</vt:lpstr>
      <vt:lpstr>55_Struttura predefinita</vt:lpstr>
      <vt:lpstr>58_Struttura predefinita</vt:lpstr>
      <vt:lpstr>61_Struttura predefinita</vt:lpstr>
      <vt:lpstr>16_Tema di Office</vt:lpstr>
      <vt:lpstr>19_Tema di Office</vt:lpstr>
      <vt:lpstr>20_Tema di Office</vt:lpstr>
      <vt:lpstr>21_Tema di Office</vt:lpstr>
      <vt:lpstr>27_Tema di Office</vt:lpstr>
      <vt:lpstr>63_Struttura predefinita</vt:lpstr>
      <vt:lpstr>64_Struttura predefinita</vt:lpstr>
      <vt:lpstr>65_Struttura predefinita</vt:lpstr>
      <vt:lpstr>67_Struttura predefinita</vt:lpstr>
      <vt:lpstr>13_Struttura predefinita</vt:lpstr>
      <vt:lpstr>3_Struttura predefinita</vt:lpstr>
      <vt:lpstr>Grafico di Microsoft Graph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Caratteristiche della fragilità basata su criteri prevalentemente funzionali  (Fried LP, et al. J Geront Med Sci, 2001)</vt:lpstr>
      <vt:lpstr>Diapositiva 24</vt:lpstr>
      <vt:lpstr>Diapositiva 25</vt:lpstr>
      <vt:lpstr>Quando si è fragili</vt:lpstr>
      <vt:lpstr>Diapositiva 27</vt:lpstr>
      <vt:lpstr>Diapositiva 28</vt:lpstr>
      <vt:lpstr>Diapositiva 29</vt:lpstr>
      <vt:lpstr>Diapositiva 30</vt:lpstr>
      <vt:lpstr>Le sindromi geriatriche (1)</vt:lpstr>
      <vt:lpstr>Le sindromi geriatriche (2)</vt:lpstr>
      <vt:lpstr>Le sindromi geriatriche (3)</vt:lpstr>
      <vt:lpstr>Diapositiva 34</vt:lpstr>
      <vt:lpstr>Le sindromi geriatriche (3)</vt:lpstr>
      <vt:lpstr>FATTORI DI RISCHIO INTRINSECI  </vt:lpstr>
      <vt:lpstr>FATTORI DI RISCHIO ESTRINSECI</vt:lpstr>
      <vt:lpstr>FATTORI DI RISCHIO ESTRINSECI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Exercise Training &amp; Nutrition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Le sindromi geriatriche (3)</vt:lpstr>
      <vt:lpstr>Diapositiva 92</vt:lpstr>
      <vt:lpstr>Reazioni avverse da farmaci negli anziani</vt:lpstr>
      <vt:lpstr>Diapositiva 94</vt:lpstr>
      <vt:lpstr>Diapositiva 95</vt:lpstr>
      <vt:lpstr>Diapositiva 96</vt:lpstr>
      <vt:lpstr>Diapositiva 97</vt:lpstr>
      <vt:lpstr>Diapositiva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Franchi Fabrizio</dc:creator>
  <cp:lastModifiedBy>Valued Acer Customer</cp:lastModifiedBy>
  <cp:revision>310</cp:revision>
  <dcterms:created xsi:type="dcterms:W3CDTF">2014-01-09T13:03:33Z</dcterms:created>
  <dcterms:modified xsi:type="dcterms:W3CDTF">2014-02-19T17:57:20Z</dcterms:modified>
</cp:coreProperties>
</file>